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23"/>
  </p:notesMasterIdLst>
  <p:handoutMasterIdLst>
    <p:handoutMasterId r:id="rId24"/>
  </p:handoutMasterIdLst>
  <p:sldIdLst>
    <p:sldId id="1760" r:id="rId2"/>
    <p:sldId id="3158" r:id="rId3"/>
    <p:sldId id="3159" r:id="rId4"/>
    <p:sldId id="2157" r:id="rId5"/>
    <p:sldId id="3163" r:id="rId6"/>
    <p:sldId id="2160" r:id="rId7"/>
    <p:sldId id="1267" r:id="rId8"/>
    <p:sldId id="2071" r:id="rId9"/>
    <p:sldId id="2161" r:id="rId10"/>
    <p:sldId id="2073" r:id="rId11"/>
    <p:sldId id="2162" r:id="rId12"/>
    <p:sldId id="2074" r:id="rId13"/>
    <p:sldId id="3161" r:id="rId14"/>
    <p:sldId id="2075" r:id="rId15"/>
    <p:sldId id="2159" r:id="rId16"/>
    <p:sldId id="2081" r:id="rId17"/>
    <p:sldId id="2158" r:id="rId18"/>
    <p:sldId id="2083" r:id="rId19"/>
    <p:sldId id="3162" r:id="rId20"/>
    <p:sldId id="2156" r:id="rId21"/>
    <p:sldId id="2084" r:id="rId22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F6AC715-909E-4D71-A130-BC18F82FD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BE58CFC-4198-443E-9C51-DE5A5CC647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8953FD1-B172-4742-A3DB-61B4EFEE72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B6CBB90-3B87-411F-AF91-EA905DCBEA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F6AC715-909E-4D71-A130-BC18F82FD1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BE58CFC-4198-443E-9C51-DE5A5CC647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54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3055E49-D64E-476E-8267-CCE8E442C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C7FF233-B647-4091-B9D3-470B998C76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33ACA79-B42F-430F-A4F0-11DADF8E1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E9E94BC-C072-4EF3-B605-8DD42148FB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518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4" r:id="rId4"/>
    <p:sldLayoutId id="2147490833" r:id="rId5"/>
    <p:sldLayoutId id="2147490836" r:id="rId6"/>
    <p:sldLayoutId id="2147490835" r:id="rId7"/>
    <p:sldLayoutId id="2147490837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EEE98D-7461-499D-B19E-728EDB5C1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146" name="Title 10">
            <a:extLst>
              <a:ext uri="{FF2B5EF4-FFF2-40B4-BE49-F238E27FC236}">
                <a16:creationId xmlns:a16="http://schemas.microsoft.com/office/drawing/2014/main" id="{E1E55597-8FF5-482E-BA72-5107EE949B8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Practice Session 1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08DCBB8-88CB-43CB-8903-322742CC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5368926"/>
            <a:ext cx="9067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Document prepared by UHV Team (uhv.or.in) and adopted by AICTE NCC-IP Sub-committee for Mentor Manual and related Materials for UHV-I</a:t>
            </a:r>
          </a:p>
          <a:p>
            <a:pPr algn="ctr">
              <a:lnSpc>
                <a:spcPct val="107000"/>
              </a:lnSpc>
            </a:pPr>
            <a:r>
              <a:rPr lang="en-IN" altLang="en-US">
                <a:solidFill>
                  <a:srgbClr val="FFFF00"/>
                </a:solidFill>
                <a:ea typeface="Cambria" panose="02040503050406030204" pitchFamily="18" charset="0"/>
                <a:cs typeface="Mangal" panose="00000400000000000000" pitchFamily="2"/>
              </a:rPr>
              <a:t>Suggestions for improvement are welcome</a:t>
            </a:r>
            <a:endParaRPr lang="en-US" altLang="en-US" sz="320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algn="ctr"/>
            <a:r>
              <a:rPr lang="en-IN" altLang="en-US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37">
            <a:extLst>
              <a:ext uri="{FF2B5EF4-FFF2-40B4-BE49-F238E27FC236}">
                <a16:creationId xmlns:a16="http://schemas.microsoft.com/office/drawing/2014/main" id="{2AB51C75-45FC-4E6C-B686-65ADE3AC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2438400" cy="769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Present effort</a:t>
            </a:r>
          </a:p>
          <a:p>
            <a:pPr algn="ctr"/>
            <a:endParaRPr lang="en-US" altLang="en-US" sz="2200" b="1"/>
          </a:p>
        </p:txBody>
      </p:sp>
      <p:sp>
        <p:nvSpPr>
          <p:cNvPr id="18436" name="TextBox 37">
            <a:extLst>
              <a:ext uri="{FF2B5EF4-FFF2-40B4-BE49-F238E27FC236}">
                <a16:creationId xmlns:a16="http://schemas.microsoft.com/office/drawing/2014/main" id="{DED79ADF-43E4-4101-ACB7-5F4763C8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230189"/>
            <a:ext cx="2935288" cy="7699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become something</a:t>
            </a:r>
            <a:endParaRPr lang="en-US" altLang="en-US" sz="2200" b="1"/>
          </a:p>
        </p:txBody>
      </p:sp>
      <p:sp>
        <p:nvSpPr>
          <p:cNvPr id="18437" name="TextBox 37">
            <a:extLst>
              <a:ext uri="{FF2B5EF4-FFF2-40B4-BE49-F238E27FC236}">
                <a16:creationId xmlns:a16="http://schemas.microsoft.com/office/drawing/2014/main" id="{FCA15EF0-B02D-4239-9943-FE29A2E0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6" y="76201"/>
            <a:ext cx="2771775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</a:t>
            </a:r>
            <a:r>
              <a:rPr lang="en-IN" altLang="en-US" sz="3200" b="1"/>
              <a:t>get/do </a:t>
            </a:r>
            <a:r>
              <a:rPr lang="en-IN" altLang="en-US" sz="2200" b="1"/>
              <a:t>something</a:t>
            </a:r>
            <a:endParaRPr lang="en-US" altLang="en-US" sz="2200" b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0842DA-590E-42CE-945C-A2BE7E1A347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725614"/>
          <a:ext cx="9042400" cy="482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129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Money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Name, Fame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IN" sz="18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Research, Innovation</a:t>
                      </a:r>
                      <a:endParaRPr lang="en-US" sz="1800" b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care of your parents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your family/nation proud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Expertise in area of your</a:t>
                      </a:r>
                      <a:r>
                        <a:rPr lang="en-IN" sz="18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choice</a:t>
                      </a:r>
                      <a:endParaRPr lang="en-IN" sz="18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your</a:t>
                      </a:r>
                      <a:r>
                        <a:rPr lang="en-IN" sz="18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living well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with Se</a:t>
                      </a: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 Respect</a:t>
                      </a:r>
                      <a:endParaRPr lang="en-US" sz="18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Power in society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Respect</a:t>
                      </a:r>
                      <a:endParaRPr lang="en-US" sz="18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Satisfaction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so on…</a:t>
                      </a:r>
                      <a:endParaRPr lang="en-US" sz="18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01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Internship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01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01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Attending Coaching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IAS Officer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62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</a:t>
                      </a:r>
                      <a:r>
                        <a:rPr lang="en-IN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Articleship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Lawyer/CA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94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MBA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Businessman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99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Scientist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901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Painting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EEE67BCA-895A-4FD2-A23C-B81A96383439}"/>
              </a:ext>
            </a:extLst>
          </p:cNvPr>
          <p:cNvSpPr/>
          <p:nvPr/>
        </p:nvSpPr>
        <p:spPr>
          <a:xfrm>
            <a:off x="4052889" y="490538"/>
            <a:ext cx="274637" cy="3222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0791FED-2FD2-4D6A-870E-6A6351F84412}"/>
              </a:ext>
            </a:extLst>
          </p:cNvPr>
          <p:cNvSpPr/>
          <p:nvPr/>
        </p:nvSpPr>
        <p:spPr>
          <a:xfrm>
            <a:off x="7435850" y="523875"/>
            <a:ext cx="274638" cy="3238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473" name="TextBox 3">
            <a:extLst>
              <a:ext uri="{FF2B5EF4-FFF2-40B4-BE49-F238E27FC236}">
                <a16:creationId xmlns:a16="http://schemas.microsoft.com/office/drawing/2014/main" id="{7D999DCF-A2D7-4DEF-BFFA-FFE5DFF8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9" y="15875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474" name="TextBox 24">
            <a:extLst>
              <a:ext uri="{FF2B5EF4-FFF2-40B4-BE49-F238E27FC236}">
                <a16:creationId xmlns:a16="http://schemas.microsoft.com/office/drawing/2014/main" id="{F1F9CD1F-97A9-43BE-8594-D37F8E10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6" y="2428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18475" name="TextBox 12">
            <a:extLst>
              <a:ext uri="{FF2B5EF4-FFF2-40B4-BE49-F238E27FC236}">
                <a16:creationId xmlns:a16="http://schemas.microsoft.com/office/drawing/2014/main" id="{4364202F-F6BE-4FCD-8E9D-470062299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1027114"/>
            <a:ext cx="393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 you are making this effort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7">
            <a:extLst>
              <a:ext uri="{FF2B5EF4-FFF2-40B4-BE49-F238E27FC236}">
                <a16:creationId xmlns:a16="http://schemas.microsoft.com/office/drawing/2014/main" id="{FBA5C1A0-FD2C-4EC8-85C9-F090FED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2438400" cy="769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Present effort</a:t>
            </a:r>
          </a:p>
          <a:p>
            <a:pPr algn="ctr"/>
            <a:endParaRPr lang="en-US" altLang="en-US" sz="2200" b="1"/>
          </a:p>
        </p:txBody>
      </p:sp>
      <p:sp>
        <p:nvSpPr>
          <p:cNvPr id="19460" name="TextBox 37">
            <a:extLst>
              <a:ext uri="{FF2B5EF4-FFF2-40B4-BE49-F238E27FC236}">
                <a16:creationId xmlns:a16="http://schemas.microsoft.com/office/drawing/2014/main" id="{10C698DF-8066-4574-8F0F-DCE19B7A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230189"/>
            <a:ext cx="2935288" cy="7699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become something</a:t>
            </a:r>
            <a:endParaRPr lang="en-US" altLang="en-US" sz="2200" b="1"/>
          </a:p>
        </p:txBody>
      </p:sp>
      <p:sp>
        <p:nvSpPr>
          <p:cNvPr id="19461" name="TextBox 37">
            <a:extLst>
              <a:ext uri="{FF2B5EF4-FFF2-40B4-BE49-F238E27FC236}">
                <a16:creationId xmlns:a16="http://schemas.microsoft.com/office/drawing/2014/main" id="{15C12FFF-64C3-4D82-8098-83C265CD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6" y="76201"/>
            <a:ext cx="2771775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</a:t>
            </a:r>
            <a:r>
              <a:rPr lang="en-IN" altLang="en-US" sz="3200" b="1"/>
              <a:t>get/do </a:t>
            </a:r>
            <a:r>
              <a:rPr lang="en-IN" altLang="en-US" sz="2200" b="1"/>
              <a:t>something</a:t>
            </a:r>
            <a:endParaRPr lang="en-US" altLang="en-US" sz="2200" b="1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F3B02E2-26A6-439D-9C9E-AE3867E848AF}"/>
              </a:ext>
            </a:extLst>
          </p:cNvPr>
          <p:cNvSpPr/>
          <p:nvPr/>
        </p:nvSpPr>
        <p:spPr>
          <a:xfrm>
            <a:off x="4052889" y="490538"/>
            <a:ext cx="274637" cy="3222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6534D75-DBE7-4A31-B251-2A695AE5B7E3}"/>
              </a:ext>
            </a:extLst>
          </p:cNvPr>
          <p:cNvSpPr/>
          <p:nvPr/>
        </p:nvSpPr>
        <p:spPr>
          <a:xfrm>
            <a:off x="7435850" y="523875"/>
            <a:ext cx="274638" cy="3238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464" name="TextBox 3">
            <a:extLst>
              <a:ext uri="{FF2B5EF4-FFF2-40B4-BE49-F238E27FC236}">
                <a16:creationId xmlns:a16="http://schemas.microsoft.com/office/drawing/2014/main" id="{E4523B02-142B-49DC-9EDB-D867DB4E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9" y="15875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65" name="TextBox 24">
            <a:extLst>
              <a:ext uri="{FF2B5EF4-FFF2-40B4-BE49-F238E27FC236}">
                <a16:creationId xmlns:a16="http://schemas.microsoft.com/office/drawing/2014/main" id="{5478842B-98D3-41DF-A5FA-2A46A7C86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6" y="2428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19466" name="TextBox 12">
            <a:extLst>
              <a:ext uri="{FF2B5EF4-FFF2-40B4-BE49-F238E27FC236}">
                <a16:creationId xmlns:a16="http://schemas.microsoft.com/office/drawing/2014/main" id="{DFFE5585-99EE-4AB2-B56F-FD9576EA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6" y="849314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6FECAE-FEB2-4CFF-8D23-11412ED0BF7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243013"/>
          <a:ext cx="9144000" cy="572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71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 Money</a:t>
                      </a: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91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6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6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0">
                <a:tc>
                  <a:txBody>
                    <a:bodyPr/>
                    <a:lstStyle/>
                    <a:p>
                      <a:pPr algn="ctr"/>
                      <a:endParaRPr lang="en-US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78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78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78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43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6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053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947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521" name="TextBox 12">
            <a:extLst>
              <a:ext uri="{FF2B5EF4-FFF2-40B4-BE49-F238E27FC236}">
                <a16:creationId xmlns:a16="http://schemas.microsoft.com/office/drawing/2014/main" id="{A609248A-1230-4789-8EC6-72106228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849314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F40532C-2B89-4A23-8286-25C28592A68C}"/>
              </a:ext>
            </a:extLst>
          </p:cNvPr>
          <p:cNvSpPr/>
          <p:nvPr/>
        </p:nvSpPr>
        <p:spPr>
          <a:xfrm rot="5400000">
            <a:off x="7223919" y="2804319"/>
            <a:ext cx="4602162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484" name="TextBox 37">
            <a:extLst>
              <a:ext uri="{FF2B5EF4-FFF2-40B4-BE49-F238E27FC236}">
                <a16:creationId xmlns:a16="http://schemas.microsoft.com/office/drawing/2014/main" id="{72BA6C4F-2CF7-42E1-9BAF-9478B22E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8601"/>
            <a:ext cx="16494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Present effort</a:t>
            </a:r>
          </a:p>
          <a:p>
            <a:pPr algn="ctr"/>
            <a:endParaRPr lang="en-US" altLang="en-US" sz="2200" b="1"/>
          </a:p>
        </p:txBody>
      </p:sp>
      <p:sp>
        <p:nvSpPr>
          <p:cNvPr id="20485" name="TextBox 37">
            <a:extLst>
              <a:ext uri="{FF2B5EF4-FFF2-40B4-BE49-F238E27FC236}">
                <a16:creationId xmlns:a16="http://schemas.microsoft.com/office/drawing/2014/main" id="{2400AD99-9616-4856-A81C-57E9B81E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228601"/>
            <a:ext cx="17383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become something</a:t>
            </a:r>
            <a:endParaRPr lang="en-US" altLang="en-US" sz="2200" b="1"/>
          </a:p>
        </p:txBody>
      </p:sp>
      <p:sp>
        <p:nvSpPr>
          <p:cNvPr id="20486" name="TextBox 37">
            <a:extLst>
              <a:ext uri="{FF2B5EF4-FFF2-40B4-BE49-F238E27FC236}">
                <a16:creationId xmlns:a16="http://schemas.microsoft.com/office/drawing/2014/main" id="{A27DFFAF-6E51-4DC3-860A-DF6122C76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228601"/>
            <a:ext cx="17383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get/do something</a:t>
            </a:r>
            <a:endParaRPr lang="en-US" altLang="en-US" sz="2200" b="1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8C2E488-D895-4442-8C73-CE5A89BE99AA}"/>
              </a:ext>
            </a:extLst>
          </p:cNvPr>
          <p:cNvSpPr/>
          <p:nvPr/>
        </p:nvSpPr>
        <p:spPr>
          <a:xfrm>
            <a:off x="3352800" y="592138"/>
            <a:ext cx="274638" cy="3222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80C14E-F549-40BA-8E6A-82440C7CB230}"/>
              </a:ext>
            </a:extLst>
          </p:cNvPr>
          <p:cNvSpPr/>
          <p:nvPr/>
        </p:nvSpPr>
        <p:spPr>
          <a:xfrm>
            <a:off x="5791200" y="609601"/>
            <a:ext cx="274638" cy="3222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489" name="TextBox 37">
            <a:extLst>
              <a:ext uri="{FF2B5EF4-FFF2-40B4-BE49-F238E27FC236}">
                <a16:creationId xmlns:a16="http://schemas.microsoft.com/office/drawing/2014/main" id="{8490B419-5F76-4BE0-B91F-23498B3E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228600"/>
            <a:ext cx="1738312" cy="1600200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FFFF00"/>
                </a:solidFill>
              </a:rPr>
              <a:t>Expect to </a:t>
            </a:r>
            <a:r>
              <a:rPr lang="en-IN" altLang="en-US" sz="3200" b="1">
                <a:solidFill>
                  <a:srgbClr val="FFFF00"/>
                </a:solidFill>
              </a:rPr>
              <a:t>BE </a:t>
            </a:r>
            <a:r>
              <a:rPr lang="en-IN" altLang="en-US" sz="2200" b="1">
                <a:solidFill>
                  <a:srgbClr val="FFFF00"/>
                </a:solidFill>
              </a:rPr>
              <a:t>something</a:t>
            </a:r>
          </a:p>
          <a:p>
            <a:pPr algn="ctr"/>
            <a:endParaRPr lang="en-US" altLang="en-US" sz="2200" b="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72B11BF-E278-4DAE-BE83-DB83DFD9A134}"/>
              </a:ext>
            </a:extLst>
          </p:cNvPr>
          <p:cNvSpPr/>
          <p:nvPr/>
        </p:nvSpPr>
        <p:spPr>
          <a:xfrm>
            <a:off x="8183564" y="609601"/>
            <a:ext cx="274637" cy="3222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A8A139A-54B2-4F7D-AEB0-76C76D0C7979}"/>
              </a:ext>
            </a:extLst>
          </p:cNvPr>
          <p:cNvGraphicFramePr>
            <a:graphicFrameLocks noGrp="1"/>
          </p:cNvGraphicFramePr>
          <p:nvPr/>
        </p:nvGraphicFramePr>
        <p:xfrm>
          <a:off x="1528764" y="1646239"/>
          <a:ext cx="6853237" cy="461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26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Money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Name, Fame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IN" sz="16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Research, Innovation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care of your parents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your family/nation proud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Expertise in area of your</a:t>
                      </a:r>
                      <a:r>
                        <a:rPr lang="en-IN" sz="16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choice</a:t>
                      </a:r>
                      <a:endParaRPr lang="en-IN" sz="16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your</a:t>
                      </a:r>
                      <a:r>
                        <a:rPr lang="en-IN" sz="16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living well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with Se</a:t>
                      </a: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 Respect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Power in society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Respect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Satisfaction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so on…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08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internship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07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08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Attending coaching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IAS Officer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08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</a:t>
                      </a:r>
                      <a:r>
                        <a:rPr lang="en-IN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articleship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26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MBA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Businessman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07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Scientist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646"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Painting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6C3BB4-E203-4F3A-B8D5-0AB405F794B0}"/>
              </a:ext>
            </a:extLst>
          </p:cNvPr>
          <p:cNvGraphicFramePr>
            <a:graphicFrameLocks noGrp="1"/>
          </p:cNvGraphicFramePr>
          <p:nvPr/>
        </p:nvGraphicFramePr>
        <p:xfrm>
          <a:off x="8382000" y="3627438"/>
          <a:ext cx="228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N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and prosperous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16" marB="4561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30" name="TextBox 37">
            <a:extLst>
              <a:ext uri="{FF2B5EF4-FFF2-40B4-BE49-F238E27FC236}">
                <a16:creationId xmlns:a16="http://schemas.microsoft.com/office/drawing/2014/main" id="{EF08F712-2322-4CA3-B60A-6A506B668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4601"/>
            <a:ext cx="6858000" cy="430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Effort for a fulfilling Life</a:t>
            </a:r>
            <a:endParaRPr lang="en-US" altLang="en-US" sz="2200" b="1"/>
          </a:p>
        </p:txBody>
      </p:sp>
      <p:sp>
        <p:nvSpPr>
          <p:cNvPr id="20532" name="TextBox 3">
            <a:extLst>
              <a:ext uri="{FF2B5EF4-FFF2-40B4-BE49-F238E27FC236}">
                <a16:creationId xmlns:a16="http://schemas.microsoft.com/office/drawing/2014/main" id="{A47C751D-85FF-471C-B2B6-1D63EEAB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15875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33" name="TextBox 24">
            <a:extLst>
              <a:ext uri="{FF2B5EF4-FFF2-40B4-BE49-F238E27FC236}">
                <a16:creationId xmlns:a16="http://schemas.microsoft.com/office/drawing/2014/main" id="{88FD6130-15A1-4CAE-BA6A-A76090F6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9" y="2428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0534" name="TextBox 25">
            <a:extLst>
              <a:ext uri="{FF2B5EF4-FFF2-40B4-BE49-F238E27FC236}">
                <a16:creationId xmlns:a16="http://schemas.microsoft.com/office/drawing/2014/main" id="{E35D87ED-5484-42EA-A22D-30F0FAEC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2225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0535" name="TextBox 12">
            <a:extLst>
              <a:ext uri="{FF2B5EF4-FFF2-40B4-BE49-F238E27FC236}">
                <a16:creationId xmlns:a16="http://schemas.microsoft.com/office/drawing/2014/main" id="{A9F62218-1AB5-4EB3-A8C1-14DC08991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9" y="1087439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sp>
        <p:nvSpPr>
          <p:cNvPr id="20536" name="TextBox 12">
            <a:extLst>
              <a:ext uri="{FF2B5EF4-FFF2-40B4-BE49-F238E27FC236}">
                <a16:creationId xmlns:a16="http://schemas.microsoft.com/office/drawing/2014/main" id="{154B6F8A-DB3D-437B-83A1-21791EA8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9" y="1052513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sp>
        <p:nvSpPr>
          <p:cNvPr id="20537" name="TextBox 12">
            <a:extLst>
              <a:ext uri="{FF2B5EF4-FFF2-40B4-BE49-F238E27FC236}">
                <a16:creationId xmlns:a16="http://schemas.microsoft.com/office/drawing/2014/main" id="{E772FECC-40F5-4C02-A550-0D74967D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389" y="1084264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AA4474-A8FB-4A12-9AD6-5B73BEA54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04" y="5254664"/>
            <a:ext cx="1166801" cy="129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D744E21-0152-473C-ADC2-8947509F679E}"/>
              </a:ext>
            </a:extLst>
          </p:cNvPr>
          <p:cNvSpPr/>
          <p:nvPr/>
        </p:nvSpPr>
        <p:spPr>
          <a:xfrm rot="5400000">
            <a:off x="7223919" y="2804319"/>
            <a:ext cx="4602162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508" name="TextBox 37">
            <a:extLst>
              <a:ext uri="{FF2B5EF4-FFF2-40B4-BE49-F238E27FC236}">
                <a16:creationId xmlns:a16="http://schemas.microsoft.com/office/drawing/2014/main" id="{CCB448EF-5F64-493B-A61F-3AD6AD83F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8601"/>
            <a:ext cx="16494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Present effort</a:t>
            </a:r>
          </a:p>
          <a:p>
            <a:pPr algn="ctr"/>
            <a:endParaRPr lang="en-US" altLang="en-US" sz="2200" b="1"/>
          </a:p>
        </p:txBody>
      </p:sp>
      <p:sp>
        <p:nvSpPr>
          <p:cNvPr id="21509" name="TextBox 37">
            <a:extLst>
              <a:ext uri="{FF2B5EF4-FFF2-40B4-BE49-F238E27FC236}">
                <a16:creationId xmlns:a16="http://schemas.microsoft.com/office/drawing/2014/main" id="{7966326B-DA22-45C1-A566-172F8888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228601"/>
            <a:ext cx="17383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become something</a:t>
            </a:r>
            <a:endParaRPr lang="en-US" altLang="en-US" sz="2200" b="1"/>
          </a:p>
        </p:txBody>
      </p:sp>
      <p:sp>
        <p:nvSpPr>
          <p:cNvPr id="21510" name="TextBox 37">
            <a:extLst>
              <a:ext uri="{FF2B5EF4-FFF2-40B4-BE49-F238E27FC236}">
                <a16:creationId xmlns:a16="http://schemas.microsoft.com/office/drawing/2014/main" id="{CB4340AE-22A7-4286-9ABA-551CE491A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228601"/>
            <a:ext cx="17383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get/do something</a:t>
            </a:r>
            <a:endParaRPr lang="en-US" altLang="en-US" sz="2200" b="1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C04B420-654E-4874-BE45-AB6B496E890E}"/>
              </a:ext>
            </a:extLst>
          </p:cNvPr>
          <p:cNvSpPr/>
          <p:nvPr/>
        </p:nvSpPr>
        <p:spPr>
          <a:xfrm>
            <a:off x="3352800" y="592138"/>
            <a:ext cx="274638" cy="3222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FDDB2DC-29B1-49EF-AEC1-11C99464BE4F}"/>
              </a:ext>
            </a:extLst>
          </p:cNvPr>
          <p:cNvSpPr/>
          <p:nvPr/>
        </p:nvSpPr>
        <p:spPr>
          <a:xfrm>
            <a:off x="5791200" y="609601"/>
            <a:ext cx="274638" cy="3222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513" name="TextBox 37">
            <a:extLst>
              <a:ext uri="{FF2B5EF4-FFF2-40B4-BE49-F238E27FC236}">
                <a16:creationId xmlns:a16="http://schemas.microsoft.com/office/drawing/2014/main" id="{FF0563CE-C53A-4313-B187-62E36009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228600"/>
            <a:ext cx="1738312" cy="1600200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FFFF00"/>
                </a:solidFill>
              </a:rPr>
              <a:t>Expect to </a:t>
            </a:r>
            <a:r>
              <a:rPr lang="en-IN" altLang="en-US" sz="3200" b="1">
                <a:solidFill>
                  <a:srgbClr val="FFFF00"/>
                </a:solidFill>
              </a:rPr>
              <a:t>BE </a:t>
            </a:r>
            <a:r>
              <a:rPr lang="en-IN" altLang="en-US" sz="2200" b="1">
                <a:solidFill>
                  <a:srgbClr val="FFFF00"/>
                </a:solidFill>
              </a:rPr>
              <a:t>something</a:t>
            </a:r>
          </a:p>
          <a:p>
            <a:pPr algn="ctr"/>
            <a:endParaRPr lang="en-US" altLang="en-US" sz="2200" b="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9BAE8ED-3814-4C75-A1B2-7FC947B3A052}"/>
              </a:ext>
            </a:extLst>
          </p:cNvPr>
          <p:cNvSpPr/>
          <p:nvPr/>
        </p:nvSpPr>
        <p:spPr>
          <a:xfrm>
            <a:off x="8183564" y="609601"/>
            <a:ext cx="274637" cy="3222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60C945-73AC-4472-8ED1-D2A76F695392}"/>
              </a:ext>
            </a:extLst>
          </p:cNvPr>
          <p:cNvGraphicFramePr>
            <a:graphicFrameLocks noGrp="1"/>
          </p:cNvGraphicFramePr>
          <p:nvPr/>
        </p:nvGraphicFramePr>
        <p:xfrm>
          <a:off x="8382000" y="3627438"/>
          <a:ext cx="228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N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 and prosperous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16" marB="4561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1" name="TextBox 37">
            <a:extLst>
              <a:ext uri="{FF2B5EF4-FFF2-40B4-BE49-F238E27FC236}">
                <a16:creationId xmlns:a16="http://schemas.microsoft.com/office/drawing/2014/main" id="{9F873388-DAA4-46D4-9A8E-F3CF476B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4601"/>
            <a:ext cx="6858000" cy="430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Effort for a fulfilling Life</a:t>
            </a:r>
            <a:endParaRPr lang="en-US" altLang="en-US" sz="2200" b="1"/>
          </a:p>
        </p:txBody>
      </p:sp>
      <p:sp>
        <p:nvSpPr>
          <p:cNvPr id="21523" name="TextBox 3">
            <a:extLst>
              <a:ext uri="{FF2B5EF4-FFF2-40B4-BE49-F238E27FC236}">
                <a16:creationId xmlns:a16="http://schemas.microsoft.com/office/drawing/2014/main" id="{10AA6E33-81BB-42F5-B165-51B13DE5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15875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524" name="TextBox 24">
            <a:extLst>
              <a:ext uri="{FF2B5EF4-FFF2-40B4-BE49-F238E27FC236}">
                <a16:creationId xmlns:a16="http://schemas.microsoft.com/office/drawing/2014/main" id="{36243A51-2D3A-4BE7-8739-510963C7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9" y="2428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1525" name="TextBox 25">
            <a:extLst>
              <a:ext uri="{FF2B5EF4-FFF2-40B4-BE49-F238E27FC236}">
                <a16:creationId xmlns:a16="http://schemas.microsoft.com/office/drawing/2014/main" id="{1714B866-8652-43ED-8F28-C92EF3F0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2225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???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5F51813-6134-4C4F-8632-B236690543A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54176"/>
          <a:ext cx="6629400" cy="459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653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 Money</a:t>
                      </a: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2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78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06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384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72" name="TextBox 12">
            <a:extLst>
              <a:ext uri="{FF2B5EF4-FFF2-40B4-BE49-F238E27FC236}">
                <a16:creationId xmlns:a16="http://schemas.microsoft.com/office/drawing/2014/main" id="{0AC77465-6833-48E1-ABF8-B170319D3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9" y="1087439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sp>
        <p:nvSpPr>
          <p:cNvPr id="21573" name="TextBox 12">
            <a:extLst>
              <a:ext uri="{FF2B5EF4-FFF2-40B4-BE49-F238E27FC236}">
                <a16:creationId xmlns:a16="http://schemas.microsoft.com/office/drawing/2014/main" id="{4D8D02E1-D8FF-488C-87D6-8B675225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9" y="1052513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sp>
        <p:nvSpPr>
          <p:cNvPr id="21574" name="TextBox 12">
            <a:extLst>
              <a:ext uri="{FF2B5EF4-FFF2-40B4-BE49-F238E27FC236}">
                <a16:creationId xmlns:a16="http://schemas.microsoft.com/office/drawing/2014/main" id="{16F39F59-EDCF-41DB-B4E5-762663FD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389" y="1084264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C94113-B05D-45E0-900C-709C52336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04" y="5254664"/>
            <a:ext cx="1166801" cy="129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47225-F524-4193-909D-2EE34945BD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en-IN" sz="2200" dirty="0"/>
          </a:p>
          <a:p>
            <a:pPr>
              <a:defRPr/>
            </a:pPr>
            <a:endParaRPr lang="en-IN" sz="2200" dirty="0"/>
          </a:p>
          <a:p>
            <a:pPr>
              <a:defRPr/>
            </a:pPr>
            <a:endParaRPr lang="en-IN" sz="2200" dirty="0"/>
          </a:p>
          <a:p>
            <a:pPr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r>
              <a:rPr lang="en-IN" sz="2200" dirty="0"/>
              <a:t>Which one is your basic aspiration (1 or 2 or 3 or 4)?</a:t>
            </a:r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r>
              <a:rPr lang="en-IN" sz="2200" b="1" dirty="0">
                <a:solidFill>
                  <a:srgbClr val="FF0000"/>
                </a:solidFill>
              </a:rPr>
              <a:t>Can you see that your basic aspiration is to be happy and prosperous?</a:t>
            </a:r>
          </a:p>
          <a:p>
            <a:pPr marL="0" indent="0">
              <a:buNone/>
              <a:defRPr/>
            </a:pPr>
            <a:endParaRPr lang="en-IN" sz="2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IN" sz="2200" b="1" dirty="0">
                <a:solidFill>
                  <a:srgbClr val="FF0000"/>
                </a:solidFill>
              </a:rPr>
              <a:t>Can you see that becoming something, doing something, getting something etc. are just the steps to achieve your basic aspiration?</a:t>
            </a:r>
          </a:p>
          <a:p>
            <a:pPr marL="0" indent="0">
              <a:buNone/>
              <a:defRPr/>
            </a:pPr>
            <a:endParaRPr lang="en-IN" sz="2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IN" sz="2200" b="1" dirty="0">
                <a:solidFill>
                  <a:srgbClr val="FF0000"/>
                </a:solidFill>
              </a:rPr>
              <a:t>Would you like to make sure that the steps you choose will lead to your happiness and prosperity?</a:t>
            </a:r>
          </a:p>
        </p:txBody>
      </p:sp>
      <p:sp>
        <p:nvSpPr>
          <p:cNvPr id="22532" name="TextBox 37">
            <a:extLst>
              <a:ext uri="{FF2B5EF4-FFF2-40B4-BE49-F238E27FC236}">
                <a16:creationId xmlns:a16="http://schemas.microsoft.com/office/drawing/2014/main" id="{2AB198A4-FD82-4C1E-96A4-B71D5F90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"/>
            <a:ext cx="1649413" cy="1446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Present effort</a:t>
            </a:r>
          </a:p>
          <a:p>
            <a:pPr algn="ctr"/>
            <a:endParaRPr lang="en-IN" altLang="en-US" sz="2200" b="1">
              <a:solidFill>
                <a:srgbClr val="000000"/>
              </a:solidFill>
            </a:endParaRPr>
          </a:p>
          <a:p>
            <a:pPr algn="ctr"/>
            <a:r>
              <a:rPr lang="en-US" altLang="en-US" sz="2200" b="1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22533" name="TextBox 37">
            <a:extLst>
              <a:ext uri="{FF2B5EF4-FFF2-40B4-BE49-F238E27FC236}">
                <a16:creationId xmlns:a16="http://schemas.microsoft.com/office/drawing/2014/main" id="{D8BD54CE-3F2F-43BC-9BCE-F76211F3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"/>
            <a:ext cx="1738313" cy="1446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become something</a:t>
            </a:r>
          </a:p>
          <a:p>
            <a:pPr algn="ctr"/>
            <a:r>
              <a:rPr lang="en-US" altLang="en-US" sz="2200" b="1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22534" name="TextBox 37">
            <a:extLst>
              <a:ext uri="{FF2B5EF4-FFF2-40B4-BE49-F238E27FC236}">
                <a16:creationId xmlns:a16="http://schemas.microsoft.com/office/drawing/2014/main" id="{A8536403-7BE6-4AE5-ABA8-ADF8DDB8F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1"/>
            <a:ext cx="1738313" cy="1446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get/do something</a:t>
            </a:r>
          </a:p>
          <a:p>
            <a:pPr algn="ctr"/>
            <a:r>
              <a:rPr lang="en-US" altLang="en-US" sz="2200" b="1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EFDFE7B-38AD-4396-BF0A-03D3129AD57E}"/>
              </a:ext>
            </a:extLst>
          </p:cNvPr>
          <p:cNvSpPr/>
          <p:nvPr/>
        </p:nvSpPr>
        <p:spPr>
          <a:xfrm>
            <a:off x="3338514" y="555625"/>
            <a:ext cx="274637" cy="33178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B8C7BC-4E79-4F02-8614-DA554B32D445}"/>
              </a:ext>
            </a:extLst>
          </p:cNvPr>
          <p:cNvSpPr/>
          <p:nvPr/>
        </p:nvSpPr>
        <p:spPr>
          <a:xfrm>
            <a:off x="5761039" y="565151"/>
            <a:ext cx="274637" cy="3222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2537" name="TextBox 37">
            <a:extLst>
              <a:ext uri="{FF2B5EF4-FFF2-40B4-BE49-F238E27FC236}">
                <a16:creationId xmlns:a16="http://schemas.microsoft.com/office/drawing/2014/main" id="{8AB10E83-2035-4D1E-BFB4-F23B7A45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"/>
            <a:ext cx="1860550" cy="1508125"/>
          </a:xfrm>
          <a:prstGeom prst="rect">
            <a:avLst/>
          </a:prstGeom>
          <a:solidFill>
            <a:srgbClr val="1E0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chemeClr val="bg1"/>
                </a:solidFill>
              </a:rPr>
              <a:t>Expect to be </a:t>
            </a:r>
            <a:r>
              <a:rPr lang="en-IN" altLang="en-US" sz="2400" b="1">
                <a:solidFill>
                  <a:schemeClr val="bg1"/>
                </a:solidFill>
              </a:rPr>
              <a:t>happy and prosperous</a:t>
            </a:r>
            <a:endParaRPr lang="en-US" altLang="en-US" sz="2400" b="1">
              <a:solidFill>
                <a:schemeClr val="bg1"/>
              </a:solidFill>
            </a:endParaRPr>
          </a:p>
          <a:p>
            <a:pPr algn="ctr"/>
            <a:r>
              <a:rPr lang="en-US" altLang="en-US" sz="2200" b="1">
                <a:solidFill>
                  <a:schemeClr val="bg1"/>
                </a:solidFill>
              </a:rPr>
              <a:t>(4)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5A3871B-36B1-4EDF-B473-A6FCEB2E48EC}"/>
              </a:ext>
            </a:extLst>
          </p:cNvPr>
          <p:cNvSpPr/>
          <p:nvPr/>
        </p:nvSpPr>
        <p:spPr>
          <a:xfrm>
            <a:off x="8291514" y="592138"/>
            <a:ext cx="274637" cy="3222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29605C80-6B21-4FA1-98B4-E956E4F6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550988"/>
            <a:ext cx="6462713" cy="768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/>
              <a:t>These are steps toward our basic aspiration</a:t>
            </a:r>
          </a:p>
          <a:p>
            <a:pPr algn="ctr">
              <a:defRPr/>
            </a:pPr>
            <a:r>
              <a:rPr lang="en-IN" altLang="en-US" sz="2200" b="1" dirty="0"/>
              <a:t>It is a path to fulfilling our basic aspiration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F7CB2831-7B47-4691-B563-442189AB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541464"/>
            <a:ext cx="1828800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/>
              <a:t>Basic Aspiration</a:t>
            </a:r>
          </a:p>
        </p:txBody>
      </p:sp>
      <p:sp>
        <p:nvSpPr>
          <p:cNvPr id="22541" name="TextBox 37">
            <a:extLst>
              <a:ext uri="{FF2B5EF4-FFF2-40B4-BE49-F238E27FC236}">
                <a16:creationId xmlns:a16="http://schemas.microsoft.com/office/drawing/2014/main" id="{255A34C9-20F1-4851-B266-7EF150F4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1"/>
            <a:ext cx="8991600" cy="430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Fulfilling Life</a:t>
            </a:r>
            <a:endParaRPr lang="en-US" altLang="en-US" sz="2200" b="1"/>
          </a:p>
        </p:txBody>
      </p:sp>
      <p:sp>
        <p:nvSpPr>
          <p:cNvPr id="22543" name="TextBox 3">
            <a:extLst>
              <a:ext uri="{FF2B5EF4-FFF2-40B4-BE49-F238E27FC236}">
                <a16:creationId xmlns:a16="http://schemas.microsoft.com/office/drawing/2014/main" id="{1BEAC24B-D972-4CB7-8E21-D496EC6A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15875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544" name="TextBox 24">
            <a:extLst>
              <a:ext uri="{FF2B5EF4-FFF2-40B4-BE49-F238E27FC236}">
                <a16:creationId xmlns:a16="http://schemas.microsoft.com/office/drawing/2014/main" id="{A5B5758B-FEDD-4739-A0CB-CD13459CD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9" y="2428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2545" name="TextBox 25">
            <a:extLst>
              <a:ext uri="{FF2B5EF4-FFF2-40B4-BE49-F238E27FC236}">
                <a16:creationId xmlns:a16="http://schemas.microsoft.com/office/drawing/2014/main" id="{3F82791C-4764-4A69-A921-CFDAFB114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2225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E75F6E-D038-4256-B598-8654E813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61662"/>
            <a:ext cx="805405" cy="89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7389F9-4F6B-41BA-86CA-25A433D6DC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r>
              <a:rPr lang="en-IN" sz="2200" dirty="0"/>
              <a:t>How would you like to plan your life?</a:t>
            </a:r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r>
              <a:rPr lang="en-IN" sz="2200" dirty="0"/>
              <a:t>1-2-3-4: Plan the steps without being clear of your basic aspiration?</a:t>
            </a:r>
          </a:p>
          <a:p>
            <a:pPr marL="0" indent="0">
              <a:buNone/>
              <a:defRPr/>
            </a:pPr>
            <a:r>
              <a:rPr lang="en-IN" sz="2200" dirty="0"/>
              <a:t>	or</a:t>
            </a:r>
          </a:p>
          <a:p>
            <a:pPr marL="0" indent="0">
              <a:buNone/>
              <a:defRPr/>
            </a:pPr>
            <a:r>
              <a:rPr lang="en-IN" sz="2200" dirty="0"/>
              <a:t>4-3-2-1: Develop clarity of your basic aspiration (happiness and prosperity) and then work out the steps?</a:t>
            </a:r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endParaRPr lang="en-IN" sz="2200" dirty="0"/>
          </a:p>
          <a:p>
            <a:pPr marL="0" indent="0">
              <a:buNone/>
              <a:defRPr/>
            </a:pPr>
            <a:r>
              <a:rPr lang="en-IN" sz="2200" dirty="0"/>
              <a:t>Check how you are planning now</a:t>
            </a:r>
          </a:p>
        </p:txBody>
      </p:sp>
      <p:sp>
        <p:nvSpPr>
          <p:cNvPr id="23556" name="TextBox 37">
            <a:extLst>
              <a:ext uri="{FF2B5EF4-FFF2-40B4-BE49-F238E27FC236}">
                <a16:creationId xmlns:a16="http://schemas.microsoft.com/office/drawing/2014/main" id="{D719E3A8-C3C6-4AF3-AF5E-E7086646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"/>
            <a:ext cx="1649413" cy="1446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Present effort</a:t>
            </a:r>
          </a:p>
          <a:p>
            <a:pPr algn="ctr"/>
            <a:endParaRPr lang="en-IN" altLang="en-US" sz="2200" b="1">
              <a:solidFill>
                <a:srgbClr val="000000"/>
              </a:solidFill>
            </a:endParaRPr>
          </a:p>
          <a:p>
            <a:pPr algn="ctr"/>
            <a:r>
              <a:rPr lang="en-US" altLang="en-US" sz="2200" b="1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23557" name="TextBox 37">
            <a:extLst>
              <a:ext uri="{FF2B5EF4-FFF2-40B4-BE49-F238E27FC236}">
                <a16:creationId xmlns:a16="http://schemas.microsoft.com/office/drawing/2014/main" id="{F65C6526-0493-4A7C-9351-DC133081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"/>
            <a:ext cx="1738313" cy="1446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become something</a:t>
            </a:r>
          </a:p>
          <a:p>
            <a:pPr algn="ctr"/>
            <a:r>
              <a:rPr lang="en-US" altLang="en-US" sz="2200" b="1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23558" name="TextBox 37">
            <a:extLst>
              <a:ext uri="{FF2B5EF4-FFF2-40B4-BE49-F238E27FC236}">
                <a16:creationId xmlns:a16="http://schemas.microsoft.com/office/drawing/2014/main" id="{200CA5DD-E78C-437D-830E-EFD7480B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1"/>
            <a:ext cx="1738313" cy="1446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get/do something</a:t>
            </a:r>
          </a:p>
          <a:p>
            <a:pPr algn="ctr"/>
            <a:r>
              <a:rPr lang="en-US" altLang="en-US" sz="2200" b="1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23559" name="TextBox 37">
            <a:extLst>
              <a:ext uri="{FF2B5EF4-FFF2-40B4-BE49-F238E27FC236}">
                <a16:creationId xmlns:a16="http://schemas.microsoft.com/office/drawing/2014/main" id="{77459E70-EE7D-4789-8C4C-F3EE72EF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"/>
            <a:ext cx="1860550" cy="1508125"/>
          </a:xfrm>
          <a:prstGeom prst="rect">
            <a:avLst/>
          </a:prstGeom>
          <a:solidFill>
            <a:srgbClr val="1E0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FFFFFF"/>
                </a:solidFill>
              </a:rPr>
              <a:t>Expect to be </a:t>
            </a:r>
            <a:r>
              <a:rPr lang="en-IN" altLang="en-US" sz="2400" b="1">
                <a:solidFill>
                  <a:srgbClr val="FFFFFF"/>
                </a:solidFill>
              </a:rPr>
              <a:t>happy and prosperous</a:t>
            </a:r>
            <a:endParaRPr lang="en-US" altLang="en-US" sz="2400" b="1">
              <a:solidFill>
                <a:srgbClr val="FFFFFF"/>
              </a:solidFill>
            </a:endParaRPr>
          </a:p>
          <a:p>
            <a:pPr algn="ctr"/>
            <a:r>
              <a:rPr lang="en-US" altLang="en-US" sz="2200" b="1">
                <a:solidFill>
                  <a:srgbClr val="FFFFFF"/>
                </a:solidFill>
              </a:rPr>
              <a:t>(4)</a:t>
            </a: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5FA3835D-016B-4D8E-B9B3-5B11D953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550989"/>
            <a:ext cx="6462713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/>
              <a:t>These are steps toward our basic aspiration</a:t>
            </a:r>
          </a:p>
          <a:p>
            <a:pPr algn="ctr">
              <a:defRPr/>
            </a:pPr>
            <a:r>
              <a:rPr lang="en-IN" altLang="en-US" sz="2200" b="1" dirty="0"/>
              <a:t>It is a path to fulfilling our basic aspiration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E62AA75E-36FD-4F58-9BD3-F376E1ED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541464"/>
            <a:ext cx="1828800" cy="769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prstClr val="black"/>
                </a:solidFill>
              </a:rPr>
              <a:t>Basic Aspiration</a:t>
            </a:r>
          </a:p>
        </p:txBody>
      </p:sp>
      <p:sp>
        <p:nvSpPr>
          <p:cNvPr id="23562" name="TextBox 37">
            <a:extLst>
              <a:ext uri="{FF2B5EF4-FFF2-40B4-BE49-F238E27FC236}">
                <a16:creationId xmlns:a16="http://schemas.microsoft.com/office/drawing/2014/main" id="{B314D986-B507-4F9A-8CC5-F68698275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1"/>
            <a:ext cx="8991600" cy="430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Fulfilling Life</a:t>
            </a:r>
            <a:endParaRPr lang="en-US" altLang="en-US" sz="2200" b="1">
              <a:solidFill>
                <a:srgbClr val="00000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D78E93A6-873B-4588-AB2D-9B323D7AD252}"/>
              </a:ext>
            </a:extLst>
          </p:cNvPr>
          <p:cNvSpPr/>
          <p:nvPr/>
        </p:nvSpPr>
        <p:spPr>
          <a:xfrm rot="10800000">
            <a:off x="7970839" y="949326"/>
            <a:ext cx="731837" cy="32226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87B8E6D-D806-49A5-9921-D31D40186B51}"/>
              </a:ext>
            </a:extLst>
          </p:cNvPr>
          <p:cNvSpPr/>
          <p:nvPr/>
        </p:nvSpPr>
        <p:spPr>
          <a:xfrm rot="10800000">
            <a:off x="3125788" y="965201"/>
            <a:ext cx="665162" cy="32226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924781A-0306-4CD3-8BEE-B57FCEC09434}"/>
              </a:ext>
            </a:extLst>
          </p:cNvPr>
          <p:cNvSpPr/>
          <p:nvPr/>
        </p:nvSpPr>
        <p:spPr>
          <a:xfrm rot="10800000">
            <a:off x="5457826" y="973138"/>
            <a:ext cx="790575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pic>
        <p:nvPicPr>
          <p:cNvPr id="23566" name="Picture 1">
            <a:extLst>
              <a:ext uri="{FF2B5EF4-FFF2-40B4-BE49-F238E27FC236}">
                <a16:creationId xmlns:a16="http://schemas.microsoft.com/office/drawing/2014/main" id="{0DBAAA42-3F0F-49F4-828E-ABF46D86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5467350"/>
            <a:ext cx="1130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0">
            <a:extLst>
              <a:ext uri="{FF2B5EF4-FFF2-40B4-BE49-F238E27FC236}">
                <a16:creationId xmlns:a16="http://schemas.microsoft.com/office/drawing/2014/main" id="{5288582A-2285-43CA-BB72-1B2E7D1005FF}"/>
              </a:ext>
            </a:extLst>
          </p:cNvPr>
          <p:cNvSpPr/>
          <p:nvPr/>
        </p:nvSpPr>
        <p:spPr>
          <a:xfrm>
            <a:off x="3338514" y="396875"/>
            <a:ext cx="274637" cy="33178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18" name="Right Arrow 11">
            <a:extLst>
              <a:ext uri="{FF2B5EF4-FFF2-40B4-BE49-F238E27FC236}">
                <a16:creationId xmlns:a16="http://schemas.microsoft.com/office/drawing/2014/main" id="{12C3E3E8-BCB4-43C8-A243-8A33BD881825}"/>
              </a:ext>
            </a:extLst>
          </p:cNvPr>
          <p:cNvSpPr/>
          <p:nvPr/>
        </p:nvSpPr>
        <p:spPr>
          <a:xfrm>
            <a:off x="5761039" y="406401"/>
            <a:ext cx="274637" cy="3222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19" name="Right Arrow 12">
            <a:extLst>
              <a:ext uri="{FF2B5EF4-FFF2-40B4-BE49-F238E27FC236}">
                <a16:creationId xmlns:a16="http://schemas.microsoft.com/office/drawing/2014/main" id="{8DB10930-184E-4935-8DD6-1FF1CA90136E}"/>
              </a:ext>
            </a:extLst>
          </p:cNvPr>
          <p:cNvSpPr/>
          <p:nvPr/>
        </p:nvSpPr>
        <p:spPr>
          <a:xfrm>
            <a:off x="8291514" y="433388"/>
            <a:ext cx="274637" cy="3222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3570" name="TextBox 3">
            <a:extLst>
              <a:ext uri="{FF2B5EF4-FFF2-40B4-BE49-F238E27FC236}">
                <a16:creationId xmlns:a16="http://schemas.microsoft.com/office/drawing/2014/main" id="{F3BB0F83-60F3-43CC-96F2-77F006A4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571" name="TextBox 24">
            <a:extLst>
              <a:ext uri="{FF2B5EF4-FFF2-40B4-BE49-F238E27FC236}">
                <a16:creationId xmlns:a16="http://schemas.microsoft.com/office/drawing/2014/main" id="{B001F6FE-83ED-426F-A411-028AE362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9" y="8413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3572" name="TextBox 25">
            <a:extLst>
              <a:ext uri="{FF2B5EF4-FFF2-40B4-BE49-F238E27FC236}">
                <a16:creationId xmlns:a16="http://schemas.microsoft.com/office/drawing/2014/main" id="{EE81D185-3634-4D3B-A48D-1FAE46AA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635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7">
            <a:extLst>
              <a:ext uri="{FF2B5EF4-FFF2-40B4-BE49-F238E27FC236}">
                <a16:creationId xmlns:a16="http://schemas.microsoft.com/office/drawing/2014/main" id="{737960A4-B81F-4334-8522-F1E681E8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3471864"/>
            <a:ext cx="1649413" cy="7699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Present effort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5125E3DD-F2A9-4F3B-A366-C1E293CD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6" y="4191001"/>
            <a:ext cx="1738313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become something</a:t>
            </a: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7FF9C1FB-C468-4547-8F9A-F3E6D764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5380039"/>
            <a:ext cx="1738312" cy="1108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>
                <a:solidFill>
                  <a:srgbClr val="000000"/>
                </a:solidFill>
              </a:rPr>
              <a:t>Expect to get/do something</a:t>
            </a:r>
          </a:p>
        </p:txBody>
      </p:sp>
      <p:sp>
        <p:nvSpPr>
          <p:cNvPr id="25606" name="Title 1">
            <a:extLst>
              <a:ext uri="{FF2B5EF4-FFF2-40B4-BE49-F238E27FC236}">
                <a16:creationId xmlns:a16="http://schemas.microsoft.com/office/drawing/2014/main" id="{39CD59ED-46A1-411C-8F8F-E0E03F4E7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Life without Clarity of Basic Aspiration</a:t>
            </a:r>
            <a:endParaRPr lang="en-US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BF8EFB83-03EE-48B4-969E-EF37689516B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n-IN" altLang="en-US"/>
              <a:t>If the basic aspiration </a:t>
            </a:r>
            <a:r>
              <a:rPr lang="en-IN" altLang="en-US" b="1"/>
              <a:t>(where you want to reach and stay there) </a:t>
            </a:r>
            <a:r>
              <a:rPr lang="en-IN" altLang="en-US"/>
              <a:t>is not clear, then it is likely that: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>
                <a:solidFill>
                  <a:srgbClr val="FF0000"/>
                </a:solidFill>
              </a:rPr>
              <a:t>The direction of your effort may keep changing 			     (as assumptions change)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>
                <a:solidFill>
                  <a:srgbClr val="FF0000"/>
                </a:solidFill>
              </a:rPr>
              <a:t>You may not know if you have arrived or not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>
                <a:solidFill>
                  <a:srgbClr val="FF0000"/>
                </a:solidFill>
              </a:rPr>
              <a:t>Very likely that there will be a mix of satisfaction and dis-satisfaction (</a:t>
            </a:r>
            <a:r>
              <a:rPr lang="en-IN" altLang="en-US" err="1">
                <a:solidFill>
                  <a:srgbClr val="FF0000"/>
                </a:solidFill>
              </a:rPr>
              <a:t>appiness</a:t>
            </a:r>
            <a:r>
              <a:rPr lang="en-IN" altLang="en-US">
                <a:solidFill>
                  <a:srgbClr val="FF0000"/>
                </a:solidFill>
              </a:rPr>
              <a:t> and unhappiness)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F5C5E86-03A6-4D80-8698-A8A573297663}"/>
              </a:ext>
            </a:extLst>
          </p:cNvPr>
          <p:cNvSpPr/>
          <p:nvPr/>
        </p:nvSpPr>
        <p:spPr>
          <a:xfrm>
            <a:off x="2057400" y="4025901"/>
            <a:ext cx="2743200" cy="2060575"/>
          </a:xfrm>
          <a:custGeom>
            <a:avLst/>
            <a:gdLst>
              <a:gd name="connsiteX0" fmla="*/ 233916 w 1198038"/>
              <a:gd name="connsiteY0" fmla="*/ 999460 h 1450963"/>
              <a:gd name="connsiteX1" fmla="*/ 85061 w 1198038"/>
              <a:gd name="connsiteY1" fmla="*/ 786809 h 1450963"/>
              <a:gd name="connsiteX2" fmla="*/ 42530 w 1198038"/>
              <a:gd name="connsiteY2" fmla="*/ 723014 h 1450963"/>
              <a:gd name="connsiteX3" fmla="*/ 106326 w 1198038"/>
              <a:gd name="connsiteY3" fmla="*/ 552893 h 1450963"/>
              <a:gd name="connsiteX4" fmla="*/ 127591 w 1198038"/>
              <a:gd name="connsiteY4" fmla="*/ 489098 h 1450963"/>
              <a:gd name="connsiteX5" fmla="*/ 212651 w 1198038"/>
              <a:gd name="connsiteY5" fmla="*/ 233916 h 1450963"/>
              <a:gd name="connsiteX6" fmla="*/ 276447 w 1198038"/>
              <a:gd name="connsiteY6" fmla="*/ 297712 h 1450963"/>
              <a:gd name="connsiteX7" fmla="*/ 297712 w 1198038"/>
              <a:gd name="connsiteY7" fmla="*/ 361507 h 1450963"/>
              <a:gd name="connsiteX8" fmla="*/ 340242 w 1198038"/>
              <a:gd name="connsiteY8" fmla="*/ 531628 h 1450963"/>
              <a:gd name="connsiteX9" fmla="*/ 404037 w 1198038"/>
              <a:gd name="connsiteY9" fmla="*/ 637953 h 1450963"/>
              <a:gd name="connsiteX10" fmla="*/ 425302 w 1198038"/>
              <a:gd name="connsiteY10" fmla="*/ 723014 h 1450963"/>
              <a:gd name="connsiteX11" fmla="*/ 467833 w 1198038"/>
              <a:gd name="connsiteY11" fmla="*/ 595423 h 1450963"/>
              <a:gd name="connsiteX12" fmla="*/ 701749 w 1198038"/>
              <a:gd name="connsiteY12" fmla="*/ 340242 h 1450963"/>
              <a:gd name="connsiteX13" fmla="*/ 786809 w 1198038"/>
              <a:gd name="connsiteY13" fmla="*/ 255181 h 1450963"/>
              <a:gd name="connsiteX14" fmla="*/ 425302 w 1198038"/>
              <a:gd name="connsiteY14" fmla="*/ 361507 h 1450963"/>
              <a:gd name="connsiteX15" fmla="*/ 297712 w 1198038"/>
              <a:gd name="connsiteY15" fmla="*/ 0 h 1450963"/>
              <a:gd name="connsiteX16" fmla="*/ 212651 w 1198038"/>
              <a:gd name="connsiteY16" fmla="*/ 21265 h 1450963"/>
              <a:gd name="connsiteX17" fmla="*/ 127591 w 1198038"/>
              <a:gd name="connsiteY17" fmla="*/ 148856 h 1450963"/>
              <a:gd name="connsiteX18" fmla="*/ 63796 w 1198038"/>
              <a:gd name="connsiteY18" fmla="*/ 191386 h 1450963"/>
              <a:gd name="connsiteX19" fmla="*/ 0 w 1198038"/>
              <a:gd name="connsiteY19" fmla="*/ 382772 h 1450963"/>
              <a:gd name="connsiteX20" fmla="*/ 127591 w 1198038"/>
              <a:gd name="connsiteY20" fmla="*/ 574158 h 1450963"/>
              <a:gd name="connsiteX21" fmla="*/ 659219 w 1198038"/>
              <a:gd name="connsiteY21" fmla="*/ 956930 h 1450963"/>
              <a:gd name="connsiteX22" fmla="*/ 786809 w 1198038"/>
              <a:gd name="connsiteY22" fmla="*/ 999460 h 1450963"/>
              <a:gd name="connsiteX23" fmla="*/ 935665 w 1198038"/>
              <a:gd name="connsiteY23" fmla="*/ 1084521 h 1450963"/>
              <a:gd name="connsiteX24" fmla="*/ 1190847 w 1198038"/>
              <a:gd name="connsiteY24" fmla="*/ 1254642 h 1450963"/>
              <a:gd name="connsiteX25" fmla="*/ 1169582 w 1198038"/>
              <a:gd name="connsiteY25" fmla="*/ 1339702 h 1450963"/>
              <a:gd name="connsiteX26" fmla="*/ 935665 w 1198038"/>
              <a:gd name="connsiteY26" fmla="*/ 1446028 h 1450963"/>
              <a:gd name="connsiteX27" fmla="*/ 659219 w 1198038"/>
              <a:gd name="connsiteY27" fmla="*/ 1403498 h 1450963"/>
              <a:gd name="connsiteX28" fmla="*/ 531628 w 1198038"/>
              <a:gd name="connsiteY28" fmla="*/ 1424763 h 1450963"/>
              <a:gd name="connsiteX29" fmla="*/ 510363 w 1198038"/>
              <a:gd name="connsiteY29" fmla="*/ 1339702 h 1450963"/>
              <a:gd name="connsiteX30" fmla="*/ 446568 w 1198038"/>
              <a:gd name="connsiteY30" fmla="*/ 1254642 h 1450963"/>
              <a:gd name="connsiteX31" fmla="*/ 425302 w 1198038"/>
              <a:gd name="connsiteY31" fmla="*/ 1190846 h 1450963"/>
              <a:gd name="connsiteX32" fmla="*/ 446568 w 1198038"/>
              <a:gd name="connsiteY32" fmla="*/ 1063256 h 1450963"/>
              <a:gd name="connsiteX33" fmla="*/ 595423 w 1198038"/>
              <a:gd name="connsiteY33" fmla="*/ 871870 h 1450963"/>
              <a:gd name="connsiteX34" fmla="*/ 723014 w 1198038"/>
              <a:gd name="connsiteY34" fmla="*/ 765544 h 1450963"/>
              <a:gd name="connsiteX35" fmla="*/ 744279 w 1198038"/>
              <a:gd name="connsiteY35" fmla="*/ 701749 h 1450963"/>
              <a:gd name="connsiteX36" fmla="*/ 701749 w 1198038"/>
              <a:gd name="connsiteY36" fmla="*/ 637953 h 1450963"/>
              <a:gd name="connsiteX37" fmla="*/ 276447 w 1198038"/>
              <a:gd name="connsiteY37" fmla="*/ 701749 h 1450963"/>
              <a:gd name="connsiteX38" fmla="*/ 106326 w 1198038"/>
              <a:gd name="connsiteY38" fmla="*/ 829339 h 1450963"/>
              <a:gd name="connsiteX39" fmla="*/ 85061 w 1198038"/>
              <a:gd name="connsiteY39" fmla="*/ 765544 h 1450963"/>
              <a:gd name="connsiteX40" fmla="*/ 148856 w 1198038"/>
              <a:gd name="connsiteY40" fmla="*/ 723014 h 1450963"/>
              <a:gd name="connsiteX41" fmla="*/ 276447 w 1198038"/>
              <a:gd name="connsiteY41" fmla="*/ 659219 h 1450963"/>
              <a:gd name="connsiteX42" fmla="*/ 340242 w 1198038"/>
              <a:gd name="connsiteY42" fmla="*/ 616688 h 1450963"/>
              <a:gd name="connsiteX43" fmla="*/ 935665 w 1198038"/>
              <a:gd name="connsiteY43" fmla="*/ 446567 h 1450963"/>
              <a:gd name="connsiteX44" fmla="*/ 489098 w 1198038"/>
              <a:gd name="connsiteY44" fmla="*/ 595423 h 1450963"/>
              <a:gd name="connsiteX45" fmla="*/ 318977 w 1198038"/>
              <a:gd name="connsiteY45" fmla="*/ 680484 h 1450963"/>
              <a:gd name="connsiteX46" fmla="*/ 191386 w 1198038"/>
              <a:gd name="connsiteY46" fmla="*/ 723014 h 1450963"/>
              <a:gd name="connsiteX47" fmla="*/ 212651 w 1198038"/>
              <a:gd name="connsiteY47" fmla="*/ 382772 h 1450963"/>
              <a:gd name="connsiteX48" fmla="*/ 318977 w 1198038"/>
              <a:gd name="connsiteY48" fmla="*/ 85060 h 1450963"/>
              <a:gd name="connsiteX49" fmla="*/ 255182 w 1198038"/>
              <a:gd name="connsiteY49" fmla="*/ 467833 h 1450963"/>
              <a:gd name="connsiteX50" fmla="*/ 276447 w 1198038"/>
              <a:gd name="connsiteY50" fmla="*/ 404037 h 1450963"/>
              <a:gd name="connsiteX51" fmla="*/ 340242 w 1198038"/>
              <a:gd name="connsiteY51" fmla="*/ 361507 h 1450963"/>
              <a:gd name="connsiteX52" fmla="*/ 489098 w 1198038"/>
              <a:gd name="connsiteY52" fmla="*/ 297712 h 1450963"/>
              <a:gd name="connsiteX53" fmla="*/ 531628 w 1198038"/>
              <a:gd name="connsiteY53" fmla="*/ 255181 h 1450963"/>
              <a:gd name="connsiteX54" fmla="*/ 552893 w 1198038"/>
              <a:gd name="connsiteY54" fmla="*/ 340242 h 1450963"/>
              <a:gd name="connsiteX0" fmla="*/ 233916 w 1198038"/>
              <a:gd name="connsiteY0" fmla="*/ 999460 h 1450963"/>
              <a:gd name="connsiteX1" fmla="*/ 85061 w 1198038"/>
              <a:gd name="connsiteY1" fmla="*/ 786809 h 1450963"/>
              <a:gd name="connsiteX2" fmla="*/ 42530 w 1198038"/>
              <a:gd name="connsiteY2" fmla="*/ 723014 h 1450963"/>
              <a:gd name="connsiteX3" fmla="*/ 106326 w 1198038"/>
              <a:gd name="connsiteY3" fmla="*/ 552893 h 1450963"/>
              <a:gd name="connsiteX4" fmla="*/ 127591 w 1198038"/>
              <a:gd name="connsiteY4" fmla="*/ 489098 h 1450963"/>
              <a:gd name="connsiteX5" fmla="*/ 212651 w 1198038"/>
              <a:gd name="connsiteY5" fmla="*/ 233916 h 1450963"/>
              <a:gd name="connsiteX6" fmla="*/ 276447 w 1198038"/>
              <a:gd name="connsiteY6" fmla="*/ 297712 h 1450963"/>
              <a:gd name="connsiteX7" fmla="*/ 297712 w 1198038"/>
              <a:gd name="connsiteY7" fmla="*/ 361507 h 1450963"/>
              <a:gd name="connsiteX8" fmla="*/ 340242 w 1198038"/>
              <a:gd name="connsiteY8" fmla="*/ 531628 h 1450963"/>
              <a:gd name="connsiteX9" fmla="*/ 404037 w 1198038"/>
              <a:gd name="connsiteY9" fmla="*/ 637953 h 1450963"/>
              <a:gd name="connsiteX10" fmla="*/ 425302 w 1198038"/>
              <a:gd name="connsiteY10" fmla="*/ 723014 h 1450963"/>
              <a:gd name="connsiteX11" fmla="*/ 467833 w 1198038"/>
              <a:gd name="connsiteY11" fmla="*/ 595423 h 1450963"/>
              <a:gd name="connsiteX12" fmla="*/ 701749 w 1198038"/>
              <a:gd name="connsiteY12" fmla="*/ 340242 h 1450963"/>
              <a:gd name="connsiteX13" fmla="*/ 786809 w 1198038"/>
              <a:gd name="connsiteY13" fmla="*/ 255181 h 1450963"/>
              <a:gd name="connsiteX14" fmla="*/ 425302 w 1198038"/>
              <a:gd name="connsiteY14" fmla="*/ 361507 h 1450963"/>
              <a:gd name="connsiteX15" fmla="*/ 297712 w 1198038"/>
              <a:gd name="connsiteY15" fmla="*/ 0 h 1450963"/>
              <a:gd name="connsiteX16" fmla="*/ 212651 w 1198038"/>
              <a:gd name="connsiteY16" fmla="*/ 21265 h 1450963"/>
              <a:gd name="connsiteX17" fmla="*/ 127591 w 1198038"/>
              <a:gd name="connsiteY17" fmla="*/ 148856 h 1450963"/>
              <a:gd name="connsiteX18" fmla="*/ 63796 w 1198038"/>
              <a:gd name="connsiteY18" fmla="*/ 191386 h 1450963"/>
              <a:gd name="connsiteX19" fmla="*/ 0 w 1198038"/>
              <a:gd name="connsiteY19" fmla="*/ 382772 h 1450963"/>
              <a:gd name="connsiteX20" fmla="*/ 127591 w 1198038"/>
              <a:gd name="connsiteY20" fmla="*/ 574158 h 1450963"/>
              <a:gd name="connsiteX21" fmla="*/ 659219 w 1198038"/>
              <a:gd name="connsiteY21" fmla="*/ 956930 h 1450963"/>
              <a:gd name="connsiteX22" fmla="*/ 786809 w 1198038"/>
              <a:gd name="connsiteY22" fmla="*/ 999460 h 1450963"/>
              <a:gd name="connsiteX23" fmla="*/ 935665 w 1198038"/>
              <a:gd name="connsiteY23" fmla="*/ 1084521 h 1450963"/>
              <a:gd name="connsiteX24" fmla="*/ 1190847 w 1198038"/>
              <a:gd name="connsiteY24" fmla="*/ 1254642 h 1450963"/>
              <a:gd name="connsiteX25" fmla="*/ 1169582 w 1198038"/>
              <a:gd name="connsiteY25" fmla="*/ 1339702 h 1450963"/>
              <a:gd name="connsiteX26" fmla="*/ 935665 w 1198038"/>
              <a:gd name="connsiteY26" fmla="*/ 1446028 h 1450963"/>
              <a:gd name="connsiteX27" fmla="*/ 659219 w 1198038"/>
              <a:gd name="connsiteY27" fmla="*/ 1403498 h 1450963"/>
              <a:gd name="connsiteX28" fmla="*/ 531628 w 1198038"/>
              <a:gd name="connsiteY28" fmla="*/ 1424763 h 1450963"/>
              <a:gd name="connsiteX29" fmla="*/ 510363 w 1198038"/>
              <a:gd name="connsiteY29" fmla="*/ 1339702 h 1450963"/>
              <a:gd name="connsiteX30" fmla="*/ 446568 w 1198038"/>
              <a:gd name="connsiteY30" fmla="*/ 1254642 h 1450963"/>
              <a:gd name="connsiteX31" fmla="*/ 425302 w 1198038"/>
              <a:gd name="connsiteY31" fmla="*/ 1190846 h 1450963"/>
              <a:gd name="connsiteX32" fmla="*/ 446568 w 1198038"/>
              <a:gd name="connsiteY32" fmla="*/ 1063256 h 1450963"/>
              <a:gd name="connsiteX33" fmla="*/ 595423 w 1198038"/>
              <a:gd name="connsiteY33" fmla="*/ 871870 h 1450963"/>
              <a:gd name="connsiteX34" fmla="*/ 723014 w 1198038"/>
              <a:gd name="connsiteY34" fmla="*/ 765544 h 1450963"/>
              <a:gd name="connsiteX35" fmla="*/ 744279 w 1198038"/>
              <a:gd name="connsiteY35" fmla="*/ 701749 h 1450963"/>
              <a:gd name="connsiteX36" fmla="*/ 701749 w 1198038"/>
              <a:gd name="connsiteY36" fmla="*/ 637953 h 1450963"/>
              <a:gd name="connsiteX37" fmla="*/ 276447 w 1198038"/>
              <a:gd name="connsiteY37" fmla="*/ 701749 h 1450963"/>
              <a:gd name="connsiteX38" fmla="*/ 106326 w 1198038"/>
              <a:gd name="connsiteY38" fmla="*/ 829339 h 1450963"/>
              <a:gd name="connsiteX39" fmla="*/ 85061 w 1198038"/>
              <a:gd name="connsiteY39" fmla="*/ 765544 h 1450963"/>
              <a:gd name="connsiteX40" fmla="*/ 148856 w 1198038"/>
              <a:gd name="connsiteY40" fmla="*/ 723014 h 1450963"/>
              <a:gd name="connsiteX41" fmla="*/ 276447 w 1198038"/>
              <a:gd name="connsiteY41" fmla="*/ 659219 h 1450963"/>
              <a:gd name="connsiteX42" fmla="*/ 340242 w 1198038"/>
              <a:gd name="connsiteY42" fmla="*/ 616688 h 1450963"/>
              <a:gd name="connsiteX43" fmla="*/ 935665 w 1198038"/>
              <a:gd name="connsiteY43" fmla="*/ 446567 h 1450963"/>
              <a:gd name="connsiteX44" fmla="*/ 489098 w 1198038"/>
              <a:gd name="connsiteY44" fmla="*/ 595423 h 1450963"/>
              <a:gd name="connsiteX45" fmla="*/ 318977 w 1198038"/>
              <a:gd name="connsiteY45" fmla="*/ 680484 h 1450963"/>
              <a:gd name="connsiteX46" fmla="*/ 191386 w 1198038"/>
              <a:gd name="connsiteY46" fmla="*/ 723014 h 1450963"/>
              <a:gd name="connsiteX47" fmla="*/ 212651 w 1198038"/>
              <a:gd name="connsiteY47" fmla="*/ 382772 h 1450963"/>
              <a:gd name="connsiteX48" fmla="*/ 318977 w 1198038"/>
              <a:gd name="connsiteY48" fmla="*/ 85060 h 1450963"/>
              <a:gd name="connsiteX49" fmla="*/ 255182 w 1198038"/>
              <a:gd name="connsiteY49" fmla="*/ 467833 h 1450963"/>
              <a:gd name="connsiteX50" fmla="*/ 276447 w 1198038"/>
              <a:gd name="connsiteY50" fmla="*/ 404037 h 1450963"/>
              <a:gd name="connsiteX51" fmla="*/ 340242 w 1198038"/>
              <a:gd name="connsiteY51" fmla="*/ 361507 h 1450963"/>
              <a:gd name="connsiteX52" fmla="*/ 489098 w 1198038"/>
              <a:gd name="connsiteY52" fmla="*/ 297712 h 1450963"/>
              <a:gd name="connsiteX53" fmla="*/ 531628 w 1198038"/>
              <a:gd name="connsiteY53" fmla="*/ 255181 h 1450963"/>
              <a:gd name="connsiteX54" fmla="*/ 552893 w 1198038"/>
              <a:gd name="connsiteY54" fmla="*/ 340242 h 1450963"/>
              <a:gd name="connsiteX0" fmla="*/ 233916 w 1316665"/>
              <a:gd name="connsiteY0" fmla="*/ 999460 h 1450963"/>
              <a:gd name="connsiteX1" fmla="*/ 85061 w 1316665"/>
              <a:gd name="connsiteY1" fmla="*/ 786809 h 1450963"/>
              <a:gd name="connsiteX2" fmla="*/ 42530 w 1316665"/>
              <a:gd name="connsiteY2" fmla="*/ 723014 h 1450963"/>
              <a:gd name="connsiteX3" fmla="*/ 106326 w 1316665"/>
              <a:gd name="connsiteY3" fmla="*/ 552893 h 1450963"/>
              <a:gd name="connsiteX4" fmla="*/ 127591 w 1316665"/>
              <a:gd name="connsiteY4" fmla="*/ 489098 h 1450963"/>
              <a:gd name="connsiteX5" fmla="*/ 212651 w 1316665"/>
              <a:gd name="connsiteY5" fmla="*/ 233916 h 1450963"/>
              <a:gd name="connsiteX6" fmla="*/ 276447 w 1316665"/>
              <a:gd name="connsiteY6" fmla="*/ 297712 h 1450963"/>
              <a:gd name="connsiteX7" fmla="*/ 297712 w 1316665"/>
              <a:gd name="connsiteY7" fmla="*/ 361507 h 1450963"/>
              <a:gd name="connsiteX8" fmla="*/ 340242 w 1316665"/>
              <a:gd name="connsiteY8" fmla="*/ 531628 h 1450963"/>
              <a:gd name="connsiteX9" fmla="*/ 404037 w 1316665"/>
              <a:gd name="connsiteY9" fmla="*/ 637953 h 1450963"/>
              <a:gd name="connsiteX10" fmla="*/ 425302 w 1316665"/>
              <a:gd name="connsiteY10" fmla="*/ 723014 h 1450963"/>
              <a:gd name="connsiteX11" fmla="*/ 467833 w 1316665"/>
              <a:gd name="connsiteY11" fmla="*/ 595423 h 1450963"/>
              <a:gd name="connsiteX12" fmla="*/ 701749 w 1316665"/>
              <a:gd name="connsiteY12" fmla="*/ 340242 h 1450963"/>
              <a:gd name="connsiteX13" fmla="*/ 786809 w 1316665"/>
              <a:gd name="connsiteY13" fmla="*/ 255181 h 1450963"/>
              <a:gd name="connsiteX14" fmla="*/ 425302 w 1316665"/>
              <a:gd name="connsiteY14" fmla="*/ 361507 h 1450963"/>
              <a:gd name="connsiteX15" fmla="*/ 297712 w 1316665"/>
              <a:gd name="connsiteY15" fmla="*/ 0 h 1450963"/>
              <a:gd name="connsiteX16" fmla="*/ 212651 w 1316665"/>
              <a:gd name="connsiteY16" fmla="*/ 21265 h 1450963"/>
              <a:gd name="connsiteX17" fmla="*/ 127591 w 1316665"/>
              <a:gd name="connsiteY17" fmla="*/ 148856 h 1450963"/>
              <a:gd name="connsiteX18" fmla="*/ 63796 w 1316665"/>
              <a:gd name="connsiteY18" fmla="*/ 191386 h 1450963"/>
              <a:gd name="connsiteX19" fmla="*/ 0 w 1316665"/>
              <a:gd name="connsiteY19" fmla="*/ 382772 h 1450963"/>
              <a:gd name="connsiteX20" fmla="*/ 127591 w 1316665"/>
              <a:gd name="connsiteY20" fmla="*/ 574158 h 1450963"/>
              <a:gd name="connsiteX21" fmla="*/ 659219 w 1316665"/>
              <a:gd name="connsiteY21" fmla="*/ 956930 h 1450963"/>
              <a:gd name="connsiteX22" fmla="*/ 786809 w 1316665"/>
              <a:gd name="connsiteY22" fmla="*/ 999460 h 1450963"/>
              <a:gd name="connsiteX23" fmla="*/ 935665 w 1316665"/>
              <a:gd name="connsiteY23" fmla="*/ 1084521 h 1450963"/>
              <a:gd name="connsiteX24" fmla="*/ 1190847 w 1316665"/>
              <a:gd name="connsiteY24" fmla="*/ 1254642 h 1450963"/>
              <a:gd name="connsiteX25" fmla="*/ 1169582 w 1316665"/>
              <a:gd name="connsiteY25" fmla="*/ 1339702 h 1450963"/>
              <a:gd name="connsiteX26" fmla="*/ 935665 w 1316665"/>
              <a:gd name="connsiteY26" fmla="*/ 1446028 h 1450963"/>
              <a:gd name="connsiteX27" fmla="*/ 659219 w 1316665"/>
              <a:gd name="connsiteY27" fmla="*/ 1403498 h 1450963"/>
              <a:gd name="connsiteX28" fmla="*/ 531628 w 1316665"/>
              <a:gd name="connsiteY28" fmla="*/ 1424763 h 1450963"/>
              <a:gd name="connsiteX29" fmla="*/ 510363 w 1316665"/>
              <a:gd name="connsiteY29" fmla="*/ 1339702 h 1450963"/>
              <a:gd name="connsiteX30" fmla="*/ 446568 w 1316665"/>
              <a:gd name="connsiteY30" fmla="*/ 1254642 h 1450963"/>
              <a:gd name="connsiteX31" fmla="*/ 425302 w 1316665"/>
              <a:gd name="connsiteY31" fmla="*/ 1190846 h 1450963"/>
              <a:gd name="connsiteX32" fmla="*/ 446568 w 1316665"/>
              <a:gd name="connsiteY32" fmla="*/ 1063256 h 1450963"/>
              <a:gd name="connsiteX33" fmla="*/ 595423 w 1316665"/>
              <a:gd name="connsiteY33" fmla="*/ 871870 h 1450963"/>
              <a:gd name="connsiteX34" fmla="*/ 723014 w 1316665"/>
              <a:gd name="connsiteY34" fmla="*/ 765544 h 1450963"/>
              <a:gd name="connsiteX35" fmla="*/ 744279 w 1316665"/>
              <a:gd name="connsiteY35" fmla="*/ 701749 h 1450963"/>
              <a:gd name="connsiteX36" fmla="*/ 701749 w 1316665"/>
              <a:gd name="connsiteY36" fmla="*/ 637953 h 1450963"/>
              <a:gd name="connsiteX37" fmla="*/ 276447 w 1316665"/>
              <a:gd name="connsiteY37" fmla="*/ 701749 h 1450963"/>
              <a:gd name="connsiteX38" fmla="*/ 106326 w 1316665"/>
              <a:gd name="connsiteY38" fmla="*/ 829339 h 1450963"/>
              <a:gd name="connsiteX39" fmla="*/ 85061 w 1316665"/>
              <a:gd name="connsiteY39" fmla="*/ 765544 h 1450963"/>
              <a:gd name="connsiteX40" fmla="*/ 148856 w 1316665"/>
              <a:gd name="connsiteY40" fmla="*/ 723014 h 1450963"/>
              <a:gd name="connsiteX41" fmla="*/ 276447 w 1316665"/>
              <a:gd name="connsiteY41" fmla="*/ 659219 h 1450963"/>
              <a:gd name="connsiteX42" fmla="*/ 340242 w 1316665"/>
              <a:gd name="connsiteY42" fmla="*/ 616688 h 1450963"/>
              <a:gd name="connsiteX43" fmla="*/ 1316665 w 1316665"/>
              <a:gd name="connsiteY43" fmla="*/ 446567 h 1450963"/>
              <a:gd name="connsiteX44" fmla="*/ 489098 w 1316665"/>
              <a:gd name="connsiteY44" fmla="*/ 595423 h 1450963"/>
              <a:gd name="connsiteX45" fmla="*/ 318977 w 1316665"/>
              <a:gd name="connsiteY45" fmla="*/ 680484 h 1450963"/>
              <a:gd name="connsiteX46" fmla="*/ 191386 w 1316665"/>
              <a:gd name="connsiteY46" fmla="*/ 723014 h 1450963"/>
              <a:gd name="connsiteX47" fmla="*/ 212651 w 1316665"/>
              <a:gd name="connsiteY47" fmla="*/ 382772 h 1450963"/>
              <a:gd name="connsiteX48" fmla="*/ 318977 w 1316665"/>
              <a:gd name="connsiteY48" fmla="*/ 85060 h 1450963"/>
              <a:gd name="connsiteX49" fmla="*/ 255182 w 1316665"/>
              <a:gd name="connsiteY49" fmla="*/ 467833 h 1450963"/>
              <a:gd name="connsiteX50" fmla="*/ 276447 w 1316665"/>
              <a:gd name="connsiteY50" fmla="*/ 404037 h 1450963"/>
              <a:gd name="connsiteX51" fmla="*/ 340242 w 1316665"/>
              <a:gd name="connsiteY51" fmla="*/ 361507 h 1450963"/>
              <a:gd name="connsiteX52" fmla="*/ 489098 w 1316665"/>
              <a:gd name="connsiteY52" fmla="*/ 297712 h 1450963"/>
              <a:gd name="connsiteX53" fmla="*/ 531628 w 1316665"/>
              <a:gd name="connsiteY53" fmla="*/ 255181 h 1450963"/>
              <a:gd name="connsiteX54" fmla="*/ 552893 w 1316665"/>
              <a:gd name="connsiteY54" fmla="*/ 340242 h 1450963"/>
              <a:gd name="connsiteX0" fmla="*/ 337331 w 1420080"/>
              <a:gd name="connsiteY0" fmla="*/ 999460 h 1450963"/>
              <a:gd name="connsiteX1" fmla="*/ 188476 w 1420080"/>
              <a:gd name="connsiteY1" fmla="*/ 786809 h 1450963"/>
              <a:gd name="connsiteX2" fmla="*/ 145945 w 1420080"/>
              <a:gd name="connsiteY2" fmla="*/ 723014 h 1450963"/>
              <a:gd name="connsiteX3" fmla="*/ 209741 w 1420080"/>
              <a:gd name="connsiteY3" fmla="*/ 552893 h 1450963"/>
              <a:gd name="connsiteX4" fmla="*/ 231006 w 1420080"/>
              <a:gd name="connsiteY4" fmla="*/ 489098 h 1450963"/>
              <a:gd name="connsiteX5" fmla="*/ 316066 w 1420080"/>
              <a:gd name="connsiteY5" fmla="*/ 233916 h 1450963"/>
              <a:gd name="connsiteX6" fmla="*/ 379862 w 1420080"/>
              <a:gd name="connsiteY6" fmla="*/ 297712 h 1450963"/>
              <a:gd name="connsiteX7" fmla="*/ 401127 w 1420080"/>
              <a:gd name="connsiteY7" fmla="*/ 361507 h 1450963"/>
              <a:gd name="connsiteX8" fmla="*/ 443657 w 1420080"/>
              <a:gd name="connsiteY8" fmla="*/ 531628 h 1450963"/>
              <a:gd name="connsiteX9" fmla="*/ 507452 w 1420080"/>
              <a:gd name="connsiteY9" fmla="*/ 637953 h 1450963"/>
              <a:gd name="connsiteX10" fmla="*/ 528717 w 1420080"/>
              <a:gd name="connsiteY10" fmla="*/ 723014 h 1450963"/>
              <a:gd name="connsiteX11" fmla="*/ 571248 w 1420080"/>
              <a:gd name="connsiteY11" fmla="*/ 595423 h 1450963"/>
              <a:gd name="connsiteX12" fmla="*/ 805164 w 1420080"/>
              <a:gd name="connsiteY12" fmla="*/ 340242 h 1450963"/>
              <a:gd name="connsiteX13" fmla="*/ 890224 w 1420080"/>
              <a:gd name="connsiteY13" fmla="*/ 255181 h 1450963"/>
              <a:gd name="connsiteX14" fmla="*/ 528717 w 1420080"/>
              <a:gd name="connsiteY14" fmla="*/ 361507 h 1450963"/>
              <a:gd name="connsiteX15" fmla="*/ 401127 w 1420080"/>
              <a:gd name="connsiteY15" fmla="*/ 0 h 1450963"/>
              <a:gd name="connsiteX16" fmla="*/ 316066 w 1420080"/>
              <a:gd name="connsiteY16" fmla="*/ 21265 h 1450963"/>
              <a:gd name="connsiteX17" fmla="*/ 231006 w 1420080"/>
              <a:gd name="connsiteY17" fmla="*/ 148856 h 1450963"/>
              <a:gd name="connsiteX18" fmla="*/ 167211 w 1420080"/>
              <a:gd name="connsiteY18" fmla="*/ 191386 h 1450963"/>
              <a:gd name="connsiteX19" fmla="*/ 103415 w 1420080"/>
              <a:gd name="connsiteY19" fmla="*/ 382772 h 1450963"/>
              <a:gd name="connsiteX20" fmla="*/ 231006 w 1420080"/>
              <a:gd name="connsiteY20" fmla="*/ 574158 h 1450963"/>
              <a:gd name="connsiteX21" fmla="*/ 762634 w 1420080"/>
              <a:gd name="connsiteY21" fmla="*/ 956930 h 1450963"/>
              <a:gd name="connsiteX22" fmla="*/ 890224 w 1420080"/>
              <a:gd name="connsiteY22" fmla="*/ 999460 h 1450963"/>
              <a:gd name="connsiteX23" fmla="*/ 1039080 w 1420080"/>
              <a:gd name="connsiteY23" fmla="*/ 1084521 h 1450963"/>
              <a:gd name="connsiteX24" fmla="*/ 1294262 w 1420080"/>
              <a:gd name="connsiteY24" fmla="*/ 1254642 h 1450963"/>
              <a:gd name="connsiteX25" fmla="*/ 1272997 w 1420080"/>
              <a:gd name="connsiteY25" fmla="*/ 1339702 h 1450963"/>
              <a:gd name="connsiteX26" fmla="*/ 1039080 w 1420080"/>
              <a:gd name="connsiteY26" fmla="*/ 1446028 h 1450963"/>
              <a:gd name="connsiteX27" fmla="*/ 762634 w 1420080"/>
              <a:gd name="connsiteY27" fmla="*/ 1403498 h 1450963"/>
              <a:gd name="connsiteX28" fmla="*/ 635043 w 1420080"/>
              <a:gd name="connsiteY28" fmla="*/ 1424763 h 1450963"/>
              <a:gd name="connsiteX29" fmla="*/ 613778 w 1420080"/>
              <a:gd name="connsiteY29" fmla="*/ 1339702 h 1450963"/>
              <a:gd name="connsiteX30" fmla="*/ 549983 w 1420080"/>
              <a:gd name="connsiteY30" fmla="*/ 1254642 h 1450963"/>
              <a:gd name="connsiteX31" fmla="*/ 528717 w 1420080"/>
              <a:gd name="connsiteY31" fmla="*/ 1190846 h 1450963"/>
              <a:gd name="connsiteX32" fmla="*/ 16583 w 1420080"/>
              <a:gd name="connsiteY32" fmla="*/ 1368056 h 1450963"/>
              <a:gd name="connsiteX33" fmla="*/ 698838 w 1420080"/>
              <a:gd name="connsiteY33" fmla="*/ 871870 h 1450963"/>
              <a:gd name="connsiteX34" fmla="*/ 826429 w 1420080"/>
              <a:gd name="connsiteY34" fmla="*/ 765544 h 1450963"/>
              <a:gd name="connsiteX35" fmla="*/ 847694 w 1420080"/>
              <a:gd name="connsiteY35" fmla="*/ 701749 h 1450963"/>
              <a:gd name="connsiteX36" fmla="*/ 805164 w 1420080"/>
              <a:gd name="connsiteY36" fmla="*/ 637953 h 1450963"/>
              <a:gd name="connsiteX37" fmla="*/ 379862 w 1420080"/>
              <a:gd name="connsiteY37" fmla="*/ 701749 h 1450963"/>
              <a:gd name="connsiteX38" fmla="*/ 209741 w 1420080"/>
              <a:gd name="connsiteY38" fmla="*/ 829339 h 1450963"/>
              <a:gd name="connsiteX39" fmla="*/ 188476 w 1420080"/>
              <a:gd name="connsiteY39" fmla="*/ 765544 h 1450963"/>
              <a:gd name="connsiteX40" fmla="*/ 252271 w 1420080"/>
              <a:gd name="connsiteY40" fmla="*/ 723014 h 1450963"/>
              <a:gd name="connsiteX41" fmla="*/ 379862 w 1420080"/>
              <a:gd name="connsiteY41" fmla="*/ 659219 h 1450963"/>
              <a:gd name="connsiteX42" fmla="*/ 443657 w 1420080"/>
              <a:gd name="connsiteY42" fmla="*/ 616688 h 1450963"/>
              <a:gd name="connsiteX43" fmla="*/ 1420080 w 1420080"/>
              <a:gd name="connsiteY43" fmla="*/ 446567 h 1450963"/>
              <a:gd name="connsiteX44" fmla="*/ 592513 w 1420080"/>
              <a:gd name="connsiteY44" fmla="*/ 595423 h 1450963"/>
              <a:gd name="connsiteX45" fmla="*/ 422392 w 1420080"/>
              <a:gd name="connsiteY45" fmla="*/ 680484 h 1450963"/>
              <a:gd name="connsiteX46" fmla="*/ 294801 w 1420080"/>
              <a:gd name="connsiteY46" fmla="*/ 723014 h 1450963"/>
              <a:gd name="connsiteX47" fmla="*/ 316066 w 1420080"/>
              <a:gd name="connsiteY47" fmla="*/ 382772 h 1450963"/>
              <a:gd name="connsiteX48" fmla="*/ 422392 w 1420080"/>
              <a:gd name="connsiteY48" fmla="*/ 85060 h 1450963"/>
              <a:gd name="connsiteX49" fmla="*/ 358597 w 1420080"/>
              <a:gd name="connsiteY49" fmla="*/ 467833 h 1450963"/>
              <a:gd name="connsiteX50" fmla="*/ 379862 w 1420080"/>
              <a:gd name="connsiteY50" fmla="*/ 404037 h 1450963"/>
              <a:gd name="connsiteX51" fmla="*/ 443657 w 1420080"/>
              <a:gd name="connsiteY51" fmla="*/ 361507 h 1450963"/>
              <a:gd name="connsiteX52" fmla="*/ 592513 w 1420080"/>
              <a:gd name="connsiteY52" fmla="*/ 297712 h 1450963"/>
              <a:gd name="connsiteX53" fmla="*/ 635043 w 1420080"/>
              <a:gd name="connsiteY53" fmla="*/ 255181 h 1450963"/>
              <a:gd name="connsiteX54" fmla="*/ 656308 w 1420080"/>
              <a:gd name="connsiteY54" fmla="*/ 340242 h 1450963"/>
              <a:gd name="connsiteX0" fmla="*/ 337331 w 1420080"/>
              <a:gd name="connsiteY0" fmla="*/ 999460 h 1450963"/>
              <a:gd name="connsiteX1" fmla="*/ 188476 w 1420080"/>
              <a:gd name="connsiteY1" fmla="*/ 786809 h 1450963"/>
              <a:gd name="connsiteX2" fmla="*/ 145945 w 1420080"/>
              <a:gd name="connsiteY2" fmla="*/ 723014 h 1450963"/>
              <a:gd name="connsiteX3" fmla="*/ 209741 w 1420080"/>
              <a:gd name="connsiteY3" fmla="*/ 552893 h 1450963"/>
              <a:gd name="connsiteX4" fmla="*/ 231006 w 1420080"/>
              <a:gd name="connsiteY4" fmla="*/ 489098 h 1450963"/>
              <a:gd name="connsiteX5" fmla="*/ 316066 w 1420080"/>
              <a:gd name="connsiteY5" fmla="*/ 233916 h 1450963"/>
              <a:gd name="connsiteX6" fmla="*/ 379862 w 1420080"/>
              <a:gd name="connsiteY6" fmla="*/ 297712 h 1450963"/>
              <a:gd name="connsiteX7" fmla="*/ 401127 w 1420080"/>
              <a:gd name="connsiteY7" fmla="*/ 361507 h 1450963"/>
              <a:gd name="connsiteX8" fmla="*/ 443657 w 1420080"/>
              <a:gd name="connsiteY8" fmla="*/ 531628 h 1450963"/>
              <a:gd name="connsiteX9" fmla="*/ 507452 w 1420080"/>
              <a:gd name="connsiteY9" fmla="*/ 637953 h 1450963"/>
              <a:gd name="connsiteX10" fmla="*/ 528717 w 1420080"/>
              <a:gd name="connsiteY10" fmla="*/ 723014 h 1450963"/>
              <a:gd name="connsiteX11" fmla="*/ 571248 w 1420080"/>
              <a:gd name="connsiteY11" fmla="*/ 595423 h 1450963"/>
              <a:gd name="connsiteX12" fmla="*/ 805164 w 1420080"/>
              <a:gd name="connsiteY12" fmla="*/ 340242 h 1450963"/>
              <a:gd name="connsiteX13" fmla="*/ 890224 w 1420080"/>
              <a:gd name="connsiteY13" fmla="*/ 255181 h 1450963"/>
              <a:gd name="connsiteX14" fmla="*/ 528717 w 1420080"/>
              <a:gd name="connsiteY14" fmla="*/ 361507 h 1450963"/>
              <a:gd name="connsiteX15" fmla="*/ 401127 w 1420080"/>
              <a:gd name="connsiteY15" fmla="*/ 0 h 1450963"/>
              <a:gd name="connsiteX16" fmla="*/ 316066 w 1420080"/>
              <a:gd name="connsiteY16" fmla="*/ 21265 h 1450963"/>
              <a:gd name="connsiteX17" fmla="*/ 231006 w 1420080"/>
              <a:gd name="connsiteY17" fmla="*/ 148856 h 1450963"/>
              <a:gd name="connsiteX18" fmla="*/ 167211 w 1420080"/>
              <a:gd name="connsiteY18" fmla="*/ 191386 h 1450963"/>
              <a:gd name="connsiteX19" fmla="*/ 103415 w 1420080"/>
              <a:gd name="connsiteY19" fmla="*/ 382772 h 1450963"/>
              <a:gd name="connsiteX20" fmla="*/ 231006 w 1420080"/>
              <a:gd name="connsiteY20" fmla="*/ 574158 h 1450963"/>
              <a:gd name="connsiteX21" fmla="*/ 762634 w 1420080"/>
              <a:gd name="connsiteY21" fmla="*/ 956930 h 1450963"/>
              <a:gd name="connsiteX22" fmla="*/ 890224 w 1420080"/>
              <a:gd name="connsiteY22" fmla="*/ 999460 h 1450963"/>
              <a:gd name="connsiteX23" fmla="*/ 1039080 w 1420080"/>
              <a:gd name="connsiteY23" fmla="*/ 1084521 h 1450963"/>
              <a:gd name="connsiteX24" fmla="*/ 1081611 w 1420080"/>
              <a:gd name="connsiteY24" fmla="*/ 1105786 h 1450963"/>
              <a:gd name="connsiteX25" fmla="*/ 1294262 w 1420080"/>
              <a:gd name="connsiteY25" fmla="*/ 1254642 h 1450963"/>
              <a:gd name="connsiteX26" fmla="*/ 1272997 w 1420080"/>
              <a:gd name="connsiteY26" fmla="*/ 1339702 h 1450963"/>
              <a:gd name="connsiteX27" fmla="*/ 1039080 w 1420080"/>
              <a:gd name="connsiteY27" fmla="*/ 1446028 h 1450963"/>
              <a:gd name="connsiteX28" fmla="*/ 762634 w 1420080"/>
              <a:gd name="connsiteY28" fmla="*/ 1403498 h 1450963"/>
              <a:gd name="connsiteX29" fmla="*/ 635043 w 1420080"/>
              <a:gd name="connsiteY29" fmla="*/ 1424763 h 1450963"/>
              <a:gd name="connsiteX30" fmla="*/ 613778 w 1420080"/>
              <a:gd name="connsiteY30" fmla="*/ 1339702 h 1450963"/>
              <a:gd name="connsiteX31" fmla="*/ 549983 w 1420080"/>
              <a:gd name="connsiteY31" fmla="*/ 1254642 h 1450963"/>
              <a:gd name="connsiteX32" fmla="*/ 528717 w 1420080"/>
              <a:gd name="connsiteY32" fmla="*/ 1190846 h 1450963"/>
              <a:gd name="connsiteX33" fmla="*/ 16583 w 1420080"/>
              <a:gd name="connsiteY33" fmla="*/ 1368056 h 1450963"/>
              <a:gd name="connsiteX34" fmla="*/ 698838 w 1420080"/>
              <a:gd name="connsiteY34" fmla="*/ 871870 h 1450963"/>
              <a:gd name="connsiteX35" fmla="*/ 826429 w 1420080"/>
              <a:gd name="connsiteY35" fmla="*/ 765544 h 1450963"/>
              <a:gd name="connsiteX36" fmla="*/ 847694 w 1420080"/>
              <a:gd name="connsiteY36" fmla="*/ 701749 h 1450963"/>
              <a:gd name="connsiteX37" fmla="*/ 805164 w 1420080"/>
              <a:gd name="connsiteY37" fmla="*/ 637953 h 1450963"/>
              <a:gd name="connsiteX38" fmla="*/ 379862 w 1420080"/>
              <a:gd name="connsiteY38" fmla="*/ 701749 h 1450963"/>
              <a:gd name="connsiteX39" fmla="*/ 209741 w 1420080"/>
              <a:gd name="connsiteY39" fmla="*/ 829339 h 1450963"/>
              <a:gd name="connsiteX40" fmla="*/ 188476 w 1420080"/>
              <a:gd name="connsiteY40" fmla="*/ 765544 h 1450963"/>
              <a:gd name="connsiteX41" fmla="*/ 252271 w 1420080"/>
              <a:gd name="connsiteY41" fmla="*/ 723014 h 1450963"/>
              <a:gd name="connsiteX42" fmla="*/ 379862 w 1420080"/>
              <a:gd name="connsiteY42" fmla="*/ 659219 h 1450963"/>
              <a:gd name="connsiteX43" fmla="*/ 443657 w 1420080"/>
              <a:gd name="connsiteY43" fmla="*/ 616688 h 1450963"/>
              <a:gd name="connsiteX44" fmla="*/ 1420080 w 1420080"/>
              <a:gd name="connsiteY44" fmla="*/ 446567 h 1450963"/>
              <a:gd name="connsiteX45" fmla="*/ 592513 w 1420080"/>
              <a:gd name="connsiteY45" fmla="*/ 595423 h 1450963"/>
              <a:gd name="connsiteX46" fmla="*/ 422392 w 1420080"/>
              <a:gd name="connsiteY46" fmla="*/ 680484 h 1450963"/>
              <a:gd name="connsiteX47" fmla="*/ 294801 w 1420080"/>
              <a:gd name="connsiteY47" fmla="*/ 723014 h 1450963"/>
              <a:gd name="connsiteX48" fmla="*/ 316066 w 1420080"/>
              <a:gd name="connsiteY48" fmla="*/ 382772 h 1450963"/>
              <a:gd name="connsiteX49" fmla="*/ 422392 w 1420080"/>
              <a:gd name="connsiteY49" fmla="*/ 85060 h 1450963"/>
              <a:gd name="connsiteX50" fmla="*/ 358597 w 1420080"/>
              <a:gd name="connsiteY50" fmla="*/ 467833 h 1450963"/>
              <a:gd name="connsiteX51" fmla="*/ 379862 w 1420080"/>
              <a:gd name="connsiteY51" fmla="*/ 404037 h 1450963"/>
              <a:gd name="connsiteX52" fmla="*/ 443657 w 1420080"/>
              <a:gd name="connsiteY52" fmla="*/ 361507 h 1450963"/>
              <a:gd name="connsiteX53" fmla="*/ 592513 w 1420080"/>
              <a:gd name="connsiteY53" fmla="*/ 297712 h 1450963"/>
              <a:gd name="connsiteX54" fmla="*/ 635043 w 1420080"/>
              <a:gd name="connsiteY54" fmla="*/ 255181 h 1450963"/>
              <a:gd name="connsiteX55" fmla="*/ 656308 w 1420080"/>
              <a:gd name="connsiteY55" fmla="*/ 340242 h 1450963"/>
              <a:gd name="connsiteX0" fmla="*/ 337331 w 1420080"/>
              <a:gd name="connsiteY0" fmla="*/ 999460 h 1450963"/>
              <a:gd name="connsiteX1" fmla="*/ 188476 w 1420080"/>
              <a:gd name="connsiteY1" fmla="*/ 786809 h 1450963"/>
              <a:gd name="connsiteX2" fmla="*/ 145945 w 1420080"/>
              <a:gd name="connsiteY2" fmla="*/ 723014 h 1450963"/>
              <a:gd name="connsiteX3" fmla="*/ 209741 w 1420080"/>
              <a:gd name="connsiteY3" fmla="*/ 552893 h 1450963"/>
              <a:gd name="connsiteX4" fmla="*/ 231006 w 1420080"/>
              <a:gd name="connsiteY4" fmla="*/ 489098 h 1450963"/>
              <a:gd name="connsiteX5" fmla="*/ 316066 w 1420080"/>
              <a:gd name="connsiteY5" fmla="*/ 233916 h 1450963"/>
              <a:gd name="connsiteX6" fmla="*/ 379862 w 1420080"/>
              <a:gd name="connsiteY6" fmla="*/ 297712 h 1450963"/>
              <a:gd name="connsiteX7" fmla="*/ 401127 w 1420080"/>
              <a:gd name="connsiteY7" fmla="*/ 361507 h 1450963"/>
              <a:gd name="connsiteX8" fmla="*/ 443657 w 1420080"/>
              <a:gd name="connsiteY8" fmla="*/ 531628 h 1450963"/>
              <a:gd name="connsiteX9" fmla="*/ 507452 w 1420080"/>
              <a:gd name="connsiteY9" fmla="*/ 637953 h 1450963"/>
              <a:gd name="connsiteX10" fmla="*/ 528717 w 1420080"/>
              <a:gd name="connsiteY10" fmla="*/ 723014 h 1450963"/>
              <a:gd name="connsiteX11" fmla="*/ 571248 w 1420080"/>
              <a:gd name="connsiteY11" fmla="*/ 595423 h 1450963"/>
              <a:gd name="connsiteX12" fmla="*/ 805164 w 1420080"/>
              <a:gd name="connsiteY12" fmla="*/ 340242 h 1450963"/>
              <a:gd name="connsiteX13" fmla="*/ 890224 w 1420080"/>
              <a:gd name="connsiteY13" fmla="*/ 255181 h 1450963"/>
              <a:gd name="connsiteX14" fmla="*/ 528717 w 1420080"/>
              <a:gd name="connsiteY14" fmla="*/ 361507 h 1450963"/>
              <a:gd name="connsiteX15" fmla="*/ 401127 w 1420080"/>
              <a:gd name="connsiteY15" fmla="*/ 0 h 1450963"/>
              <a:gd name="connsiteX16" fmla="*/ 316066 w 1420080"/>
              <a:gd name="connsiteY16" fmla="*/ 21265 h 1450963"/>
              <a:gd name="connsiteX17" fmla="*/ 231006 w 1420080"/>
              <a:gd name="connsiteY17" fmla="*/ 148856 h 1450963"/>
              <a:gd name="connsiteX18" fmla="*/ 167211 w 1420080"/>
              <a:gd name="connsiteY18" fmla="*/ 191386 h 1450963"/>
              <a:gd name="connsiteX19" fmla="*/ 103415 w 1420080"/>
              <a:gd name="connsiteY19" fmla="*/ 382772 h 1450963"/>
              <a:gd name="connsiteX20" fmla="*/ 231006 w 1420080"/>
              <a:gd name="connsiteY20" fmla="*/ 574158 h 1450963"/>
              <a:gd name="connsiteX21" fmla="*/ 762634 w 1420080"/>
              <a:gd name="connsiteY21" fmla="*/ 956930 h 1450963"/>
              <a:gd name="connsiteX22" fmla="*/ 890224 w 1420080"/>
              <a:gd name="connsiteY22" fmla="*/ 999460 h 1450963"/>
              <a:gd name="connsiteX23" fmla="*/ 1039080 w 1420080"/>
              <a:gd name="connsiteY23" fmla="*/ 1084521 h 1450963"/>
              <a:gd name="connsiteX24" fmla="*/ 1081611 w 1420080"/>
              <a:gd name="connsiteY24" fmla="*/ 1105786 h 1450963"/>
              <a:gd name="connsiteX25" fmla="*/ 1294262 w 1420080"/>
              <a:gd name="connsiteY25" fmla="*/ 1254642 h 1450963"/>
              <a:gd name="connsiteX26" fmla="*/ 1272997 w 1420080"/>
              <a:gd name="connsiteY26" fmla="*/ 1339702 h 1450963"/>
              <a:gd name="connsiteX27" fmla="*/ 1039080 w 1420080"/>
              <a:gd name="connsiteY27" fmla="*/ 1446028 h 1450963"/>
              <a:gd name="connsiteX28" fmla="*/ 762634 w 1420080"/>
              <a:gd name="connsiteY28" fmla="*/ 1403498 h 1450963"/>
              <a:gd name="connsiteX29" fmla="*/ 635043 w 1420080"/>
              <a:gd name="connsiteY29" fmla="*/ 1424763 h 1450963"/>
              <a:gd name="connsiteX30" fmla="*/ 613778 w 1420080"/>
              <a:gd name="connsiteY30" fmla="*/ 1339702 h 1450963"/>
              <a:gd name="connsiteX31" fmla="*/ 549983 w 1420080"/>
              <a:gd name="connsiteY31" fmla="*/ 1254642 h 1450963"/>
              <a:gd name="connsiteX32" fmla="*/ 528717 w 1420080"/>
              <a:gd name="connsiteY32" fmla="*/ 1190846 h 1450963"/>
              <a:gd name="connsiteX33" fmla="*/ 16583 w 1420080"/>
              <a:gd name="connsiteY33" fmla="*/ 1368056 h 1450963"/>
              <a:gd name="connsiteX34" fmla="*/ 698838 w 1420080"/>
              <a:gd name="connsiteY34" fmla="*/ 871870 h 1450963"/>
              <a:gd name="connsiteX35" fmla="*/ 826429 w 1420080"/>
              <a:gd name="connsiteY35" fmla="*/ 765544 h 1450963"/>
              <a:gd name="connsiteX36" fmla="*/ 847694 w 1420080"/>
              <a:gd name="connsiteY36" fmla="*/ 701749 h 1450963"/>
              <a:gd name="connsiteX37" fmla="*/ 805164 w 1420080"/>
              <a:gd name="connsiteY37" fmla="*/ 104553 h 1450963"/>
              <a:gd name="connsiteX38" fmla="*/ 379862 w 1420080"/>
              <a:gd name="connsiteY38" fmla="*/ 701749 h 1450963"/>
              <a:gd name="connsiteX39" fmla="*/ 209741 w 1420080"/>
              <a:gd name="connsiteY39" fmla="*/ 829339 h 1450963"/>
              <a:gd name="connsiteX40" fmla="*/ 188476 w 1420080"/>
              <a:gd name="connsiteY40" fmla="*/ 765544 h 1450963"/>
              <a:gd name="connsiteX41" fmla="*/ 252271 w 1420080"/>
              <a:gd name="connsiteY41" fmla="*/ 723014 h 1450963"/>
              <a:gd name="connsiteX42" fmla="*/ 379862 w 1420080"/>
              <a:gd name="connsiteY42" fmla="*/ 659219 h 1450963"/>
              <a:gd name="connsiteX43" fmla="*/ 443657 w 1420080"/>
              <a:gd name="connsiteY43" fmla="*/ 616688 h 1450963"/>
              <a:gd name="connsiteX44" fmla="*/ 1420080 w 1420080"/>
              <a:gd name="connsiteY44" fmla="*/ 446567 h 1450963"/>
              <a:gd name="connsiteX45" fmla="*/ 592513 w 1420080"/>
              <a:gd name="connsiteY45" fmla="*/ 595423 h 1450963"/>
              <a:gd name="connsiteX46" fmla="*/ 422392 w 1420080"/>
              <a:gd name="connsiteY46" fmla="*/ 680484 h 1450963"/>
              <a:gd name="connsiteX47" fmla="*/ 294801 w 1420080"/>
              <a:gd name="connsiteY47" fmla="*/ 723014 h 1450963"/>
              <a:gd name="connsiteX48" fmla="*/ 316066 w 1420080"/>
              <a:gd name="connsiteY48" fmla="*/ 382772 h 1450963"/>
              <a:gd name="connsiteX49" fmla="*/ 422392 w 1420080"/>
              <a:gd name="connsiteY49" fmla="*/ 85060 h 1450963"/>
              <a:gd name="connsiteX50" fmla="*/ 358597 w 1420080"/>
              <a:gd name="connsiteY50" fmla="*/ 467833 h 1450963"/>
              <a:gd name="connsiteX51" fmla="*/ 379862 w 1420080"/>
              <a:gd name="connsiteY51" fmla="*/ 404037 h 1450963"/>
              <a:gd name="connsiteX52" fmla="*/ 443657 w 1420080"/>
              <a:gd name="connsiteY52" fmla="*/ 361507 h 1450963"/>
              <a:gd name="connsiteX53" fmla="*/ 592513 w 1420080"/>
              <a:gd name="connsiteY53" fmla="*/ 297712 h 1450963"/>
              <a:gd name="connsiteX54" fmla="*/ 635043 w 1420080"/>
              <a:gd name="connsiteY54" fmla="*/ 255181 h 1450963"/>
              <a:gd name="connsiteX55" fmla="*/ 656308 w 1420080"/>
              <a:gd name="connsiteY55" fmla="*/ 340242 h 1450963"/>
              <a:gd name="connsiteX0" fmla="*/ 601664 w 1684413"/>
              <a:gd name="connsiteY0" fmla="*/ 999460 h 1450963"/>
              <a:gd name="connsiteX1" fmla="*/ 452809 w 1684413"/>
              <a:gd name="connsiteY1" fmla="*/ 786809 h 1450963"/>
              <a:gd name="connsiteX2" fmla="*/ 410278 w 1684413"/>
              <a:gd name="connsiteY2" fmla="*/ 723014 h 1450963"/>
              <a:gd name="connsiteX3" fmla="*/ 474074 w 1684413"/>
              <a:gd name="connsiteY3" fmla="*/ 552893 h 1450963"/>
              <a:gd name="connsiteX4" fmla="*/ 495339 w 1684413"/>
              <a:gd name="connsiteY4" fmla="*/ 489098 h 1450963"/>
              <a:gd name="connsiteX5" fmla="*/ 580399 w 1684413"/>
              <a:gd name="connsiteY5" fmla="*/ 233916 h 1450963"/>
              <a:gd name="connsiteX6" fmla="*/ 644195 w 1684413"/>
              <a:gd name="connsiteY6" fmla="*/ 297712 h 1450963"/>
              <a:gd name="connsiteX7" fmla="*/ 665460 w 1684413"/>
              <a:gd name="connsiteY7" fmla="*/ 361507 h 1450963"/>
              <a:gd name="connsiteX8" fmla="*/ 707990 w 1684413"/>
              <a:gd name="connsiteY8" fmla="*/ 531628 h 1450963"/>
              <a:gd name="connsiteX9" fmla="*/ 771785 w 1684413"/>
              <a:gd name="connsiteY9" fmla="*/ 637953 h 1450963"/>
              <a:gd name="connsiteX10" fmla="*/ 793050 w 1684413"/>
              <a:gd name="connsiteY10" fmla="*/ 723014 h 1450963"/>
              <a:gd name="connsiteX11" fmla="*/ 835581 w 1684413"/>
              <a:gd name="connsiteY11" fmla="*/ 595423 h 1450963"/>
              <a:gd name="connsiteX12" fmla="*/ 1069497 w 1684413"/>
              <a:gd name="connsiteY12" fmla="*/ 340242 h 1450963"/>
              <a:gd name="connsiteX13" fmla="*/ 1154557 w 1684413"/>
              <a:gd name="connsiteY13" fmla="*/ 255181 h 1450963"/>
              <a:gd name="connsiteX14" fmla="*/ 793050 w 1684413"/>
              <a:gd name="connsiteY14" fmla="*/ 361507 h 1450963"/>
              <a:gd name="connsiteX15" fmla="*/ 665460 w 1684413"/>
              <a:gd name="connsiteY15" fmla="*/ 0 h 1450963"/>
              <a:gd name="connsiteX16" fmla="*/ 580399 w 1684413"/>
              <a:gd name="connsiteY16" fmla="*/ 21265 h 1450963"/>
              <a:gd name="connsiteX17" fmla="*/ 495339 w 1684413"/>
              <a:gd name="connsiteY17" fmla="*/ 148856 h 1450963"/>
              <a:gd name="connsiteX18" fmla="*/ 431544 w 1684413"/>
              <a:gd name="connsiteY18" fmla="*/ 191386 h 1450963"/>
              <a:gd name="connsiteX19" fmla="*/ 367748 w 1684413"/>
              <a:gd name="connsiteY19" fmla="*/ 382772 h 1450963"/>
              <a:gd name="connsiteX20" fmla="*/ 495339 w 1684413"/>
              <a:gd name="connsiteY20" fmla="*/ 574158 h 1450963"/>
              <a:gd name="connsiteX21" fmla="*/ 1026967 w 1684413"/>
              <a:gd name="connsiteY21" fmla="*/ 956930 h 1450963"/>
              <a:gd name="connsiteX22" fmla="*/ 1154557 w 1684413"/>
              <a:gd name="connsiteY22" fmla="*/ 999460 h 1450963"/>
              <a:gd name="connsiteX23" fmla="*/ 1303413 w 1684413"/>
              <a:gd name="connsiteY23" fmla="*/ 1084521 h 1450963"/>
              <a:gd name="connsiteX24" fmla="*/ 1345944 w 1684413"/>
              <a:gd name="connsiteY24" fmla="*/ 1105786 h 1450963"/>
              <a:gd name="connsiteX25" fmla="*/ 1558595 w 1684413"/>
              <a:gd name="connsiteY25" fmla="*/ 1254642 h 1450963"/>
              <a:gd name="connsiteX26" fmla="*/ 1537330 w 1684413"/>
              <a:gd name="connsiteY26" fmla="*/ 1339702 h 1450963"/>
              <a:gd name="connsiteX27" fmla="*/ 1303413 w 1684413"/>
              <a:gd name="connsiteY27" fmla="*/ 1446028 h 1450963"/>
              <a:gd name="connsiteX28" fmla="*/ 1026967 w 1684413"/>
              <a:gd name="connsiteY28" fmla="*/ 1403498 h 1450963"/>
              <a:gd name="connsiteX29" fmla="*/ 899376 w 1684413"/>
              <a:gd name="connsiteY29" fmla="*/ 1424763 h 1450963"/>
              <a:gd name="connsiteX30" fmla="*/ 878111 w 1684413"/>
              <a:gd name="connsiteY30" fmla="*/ 1339702 h 1450963"/>
              <a:gd name="connsiteX31" fmla="*/ 814316 w 1684413"/>
              <a:gd name="connsiteY31" fmla="*/ 1254642 h 1450963"/>
              <a:gd name="connsiteX32" fmla="*/ 793050 w 1684413"/>
              <a:gd name="connsiteY32" fmla="*/ 1190846 h 1450963"/>
              <a:gd name="connsiteX33" fmla="*/ 280916 w 1684413"/>
              <a:gd name="connsiteY33" fmla="*/ 1368056 h 1450963"/>
              <a:gd name="connsiteX34" fmla="*/ 963171 w 1684413"/>
              <a:gd name="connsiteY34" fmla="*/ 871870 h 1450963"/>
              <a:gd name="connsiteX35" fmla="*/ 1090762 w 1684413"/>
              <a:gd name="connsiteY35" fmla="*/ 765544 h 1450963"/>
              <a:gd name="connsiteX36" fmla="*/ 1112027 w 1684413"/>
              <a:gd name="connsiteY36" fmla="*/ 701749 h 1450963"/>
              <a:gd name="connsiteX37" fmla="*/ 1069497 w 1684413"/>
              <a:gd name="connsiteY37" fmla="*/ 104553 h 1450963"/>
              <a:gd name="connsiteX38" fmla="*/ 644195 w 1684413"/>
              <a:gd name="connsiteY38" fmla="*/ 701749 h 1450963"/>
              <a:gd name="connsiteX39" fmla="*/ 474074 w 1684413"/>
              <a:gd name="connsiteY39" fmla="*/ 829339 h 1450963"/>
              <a:gd name="connsiteX40" fmla="*/ 452809 w 1684413"/>
              <a:gd name="connsiteY40" fmla="*/ 765544 h 1450963"/>
              <a:gd name="connsiteX41" fmla="*/ 516604 w 1684413"/>
              <a:gd name="connsiteY41" fmla="*/ 723014 h 1450963"/>
              <a:gd name="connsiteX42" fmla="*/ 644195 w 1684413"/>
              <a:gd name="connsiteY42" fmla="*/ 659219 h 1450963"/>
              <a:gd name="connsiteX43" fmla="*/ 707990 w 1684413"/>
              <a:gd name="connsiteY43" fmla="*/ 616688 h 1450963"/>
              <a:gd name="connsiteX44" fmla="*/ 1684413 w 1684413"/>
              <a:gd name="connsiteY44" fmla="*/ 446567 h 1450963"/>
              <a:gd name="connsiteX45" fmla="*/ 856846 w 1684413"/>
              <a:gd name="connsiteY45" fmla="*/ 595423 h 1450963"/>
              <a:gd name="connsiteX46" fmla="*/ 686725 w 1684413"/>
              <a:gd name="connsiteY46" fmla="*/ 680484 h 1450963"/>
              <a:gd name="connsiteX47" fmla="*/ 559134 w 1684413"/>
              <a:gd name="connsiteY47" fmla="*/ 723014 h 1450963"/>
              <a:gd name="connsiteX48" fmla="*/ 580399 w 1684413"/>
              <a:gd name="connsiteY48" fmla="*/ 382772 h 1450963"/>
              <a:gd name="connsiteX49" fmla="*/ 686725 w 1684413"/>
              <a:gd name="connsiteY49" fmla="*/ 85060 h 1450963"/>
              <a:gd name="connsiteX50" fmla="*/ 622930 w 1684413"/>
              <a:gd name="connsiteY50" fmla="*/ 467833 h 1450963"/>
              <a:gd name="connsiteX51" fmla="*/ 644195 w 1684413"/>
              <a:gd name="connsiteY51" fmla="*/ 404037 h 1450963"/>
              <a:gd name="connsiteX52" fmla="*/ 22190 w 1684413"/>
              <a:gd name="connsiteY52" fmla="*/ 894907 h 1450963"/>
              <a:gd name="connsiteX53" fmla="*/ 856846 w 1684413"/>
              <a:gd name="connsiteY53" fmla="*/ 297712 h 1450963"/>
              <a:gd name="connsiteX54" fmla="*/ 899376 w 1684413"/>
              <a:gd name="connsiteY54" fmla="*/ 255181 h 1450963"/>
              <a:gd name="connsiteX55" fmla="*/ 920641 w 1684413"/>
              <a:gd name="connsiteY55" fmla="*/ 340242 h 1450963"/>
              <a:gd name="connsiteX0" fmla="*/ 601664 w 1684413"/>
              <a:gd name="connsiteY0" fmla="*/ 999460 h 1450963"/>
              <a:gd name="connsiteX1" fmla="*/ 452809 w 1684413"/>
              <a:gd name="connsiteY1" fmla="*/ 786809 h 1450963"/>
              <a:gd name="connsiteX2" fmla="*/ 410278 w 1684413"/>
              <a:gd name="connsiteY2" fmla="*/ 723014 h 1450963"/>
              <a:gd name="connsiteX3" fmla="*/ 474074 w 1684413"/>
              <a:gd name="connsiteY3" fmla="*/ 552893 h 1450963"/>
              <a:gd name="connsiteX4" fmla="*/ 495339 w 1684413"/>
              <a:gd name="connsiteY4" fmla="*/ 489098 h 1450963"/>
              <a:gd name="connsiteX5" fmla="*/ 580399 w 1684413"/>
              <a:gd name="connsiteY5" fmla="*/ 233916 h 1450963"/>
              <a:gd name="connsiteX6" fmla="*/ 644195 w 1684413"/>
              <a:gd name="connsiteY6" fmla="*/ 297712 h 1450963"/>
              <a:gd name="connsiteX7" fmla="*/ 665460 w 1684413"/>
              <a:gd name="connsiteY7" fmla="*/ 361507 h 1450963"/>
              <a:gd name="connsiteX8" fmla="*/ 707990 w 1684413"/>
              <a:gd name="connsiteY8" fmla="*/ 531628 h 1450963"/>
              <a:gd name="connsiteX9" fmla="*/ 771785 w 1684413"/>
              <a:gd name="connsiteY9" fmla="*/ 637953 h 1450963"/>
              <a:gd name="connsiteX10" fmla="*/ 793050 w 1684413"/>
              <a:gd name="connsiteY10" fmla="*/ 723014 h 1450963"/>
              <a:gd name="connsiteX11" fmla="*/ 835581 w 1684413"/>
              <a:gd name="connsiteY11" fmla="*/ 595423 h 1450963"/>
              <a:gd name="connsiteX12" fmla="*/ 1069497 w 1684413"/>
              <a:gd name="connsiteY12" fmla="*/ 340242 h 1450963"/>
              <a:gd name="connsiteX13" fmla="*/ 1154557 w 1684413"/>
              <a:gd name="connsiteY13" fmla="*/ 255181 h 1450963"/>
              <a:gd name="connsiteX14" fmla="*/ 793050 w 1684413"/>
              <a:gd name="connsiteY14" fmla="*/ 361507 h 1450963"/>
              <a:gd name="connsiteX15" fmla="*/ 665460 w 1684413"/>
              <a:gd name="connsiteY15" fmla="*/ 0 h 1450963"/>
              <a:gd name="connsiteX16" fmla="*/ 580399 w 1684413"/>
              <a:gd name="connsiteY16" fmla="*/ 21265 h 1450963"/>
              <a:gd name="connsiteX17" fmla="*/ 495339 w 1684413"/>
              <a:gd name="connsiteY17" fmla="*/ 148856 h 1450963"/>
              <a:gd name="connsiteX18" fmla="*/ 431544 w 1684413"/>
              <a:gd name="connsiteY18" fmla="*/ 191386 h 1450963"/>
              <a:gd name="connsiteX19" fmla="*/ 367748 w 1684413"/>
              <a:gd name="connsiteY19" fmla="*/ 382772 h 1450963"/>
              <a:gd name="connsiteX20" fmla="*/ 495339 w 1684413"/>
              <a:gd name="connsiteY20" fmla="*/ 574158 h 1450963"/>
              <a:gd name="connsiteX21" fmla="*/ 1026967 w 1684413"/>
              <a:gd name="connsiteY21" fmla="*/ 956930 h 1450963"/>
              <a:gd name="connsiteX22" fmla="*/ 1154557 w 1684413"/>
              <a:gd name="connsiteY22" fmla="*/ 999460 h 1450963"/>
              <a:gd name="connsiteX23" fmla="*/ 1303413 w 1684413"/>
              <a:gd name="connsiteY23" fmla="*/ 1084521 h 1450963"/>
              <a:gd name="connsiteX24" fmla="*/ 1345944 w 1684413"/>
              <a:gd name="connsiteY24" fmla="*/ 1105786 h 1450963"/>
              <a:gd name="connsiteX25" fmla="*/ 1558595 w 1684413"/>
              <a:gd name="connsiteY25" fmla="*/ 1254642 h 1450963"/>
              <a:gd name="connsiteX26" fmla="*/ 1537330 w 1684413"/>
              <a:gd name="connsiteY26" fmla="*/ 1339702 h 1450963"/>
              <a:gd name="connsiteX27" fmla="*/ 1303413 w 1684413"/>
              <a:gd name="connsiteY27" fmla="*/ 1446028 h 1450963"/>
              <a:gd name="connsiteX28" fmla="*/ 1026967 w 1684413"/>
              <a:gd name="connsiteY28" fmla="*/ 1403498 h 1450963"/>
              <a:gd name="connsiteX29" fmla="*/ 899376 w 1684413"/>
              <a:gd name="connsiteY29" fmla="*/ 1424763 h 1450963"/>
              <a:gd name="connsiteX30" fmla="*/ 878111 w 1684413"/>
              <a:gd name="connsiteY30" fmla="*/ 1339702 h 1450963"/>
              <a:gd name="connsiteX31" fmla="*/ 814316 w 1684413"/>
              <a:gd name="connsiteY31" fmla="*/ 1254642 h 1450963"/>
              <a:gd name="connsiteX32" fmla="*/ 793050 w 1684413"/>
              <a:gd name="connsiteY32" fmla="*/ 1190846 h 1450963"/>
              <a:gd name="connsiteX33" fmla="*/ 280916 w 1684413"/>
              <a:gd name="connsiteY33" fmla="*/ 1368056 h 1450963"/>
              <a:gd name="connsiteX34" fmla="*/ 963171 w 1684413"/>
              <a:gd name="connsiteY34" fmla="*/ 871870 h 1450963"/>
              <a:gd name="connsiteX35" fmla="*/ 1090762 w 1684413"/>
              <a:gd name="connsiteY35" fmla="*/ 765544 h 1450963"/>
              <a:gd name="connsiteX36" fmla="*/ 1112027 w 1684413"/>
              <a:gd name="connsiteY36" fmla="*/ 701749 h 1450963"/>
              <a:gd name="connsiteX37" fmla="*/ 1069497 w 1684413"/>
              <a:gd name="connsiteY37" fmla="*/ 104553 h 1450963"/>
              <a:gd name="connsiteX38" fmla="*/ 644195 w 1684413"/>
              <a:gd name="connsiteY38" fmla="*/ 701749 h 1450963"/>
              <a:gd name="connsiteX39" fmla="*/ 474074 w 1684413"/>
              <a:gd name="connsiteY39" fmla="*/ 829339 h 1450963"/>
              <a:gd name="connsiteX40" fmla="*/ 452809 w 1684413"/>
              <a:gd name="connsiteY40" fmla="*/ 765544 h 1450963"/>
              <a:gd name="connsiteX41" fmla="*/ 516604 w 1684413"/>
              <a:gd name="connsiteY41" fmla="*/ 723014 h 1450963"/>
              <a:gd name="connsiteX42" fmla="*/ 644195 w 1684413"/>
              <a:gd name="connsiteY42" fmla="*/ 659219 h 1450963"/>
              <a:gd name="connsiteX43" fmla="*/ 707990 w 1684413"/>
              <a:gd name="connsiteY43" fmla="*/ 616688 h 1450963"/>
              <a:gd name="connsiteX44" fmla="*/ 1684413 w 1684413"/>
              <a:gd name="connsiteY44" fmla="*/ 446567 h 1450963"/>
              <a:gd name="connsiteX45" fmla="*/ 856846 w 1684413"/>
              <a:gd name="connsiteY45" fmla="*/ 595423 h 1450963"/>
              <a:gd name="connsiteX46" fmla="*/ 686725 w 1684413"/>
              <a:gd name="connsiteY46" fmla="*/ 680484 h 1450963"/>
              <a:gd name="connsiteX47" fmla="*/ 1625934 w 1684413"/>
              <a:gd name="connsiteY47" fmla="*/ 723014 h 1450963"/>
              <a:gd name="connsiteX48" fmla="*/ 580399 w 1684413"/>
              <a:gd name="connsiteY48" fmla="*/ 382772 h 1450963"/>
              <a:gd name="connsiteX49" fmla="*/ 686725 w 1684413"/>
              <a:gd name="connsiteY49" fmla="*/ 85060 h 1450963"/>
              <a:gd name="connsiteX50" fmla="*/ 622930 w 1684413"/>
              <a:gd name="connsiteY50" fmla="*/ 467833 h 1450963"/>
              <a:gd name="connsiteX51" fmla="*/ 644195 w 1684413"/>
              <a:gd name="connsiteY51" fmla="*/ 404037 h 1450963"/>
              <a:gd name="connsiteX52" fmla="*/ 22190 w 1684413"/>
              <a:gd name="connsiteY52" fmla="*/ 894907 h 1450963"/>
              <a:gd name="connsiteX53" fmla="*/ 856846 w 1684413"/>
              <a:gd name="connsiteY53" fmla="*/ 297712 h 1450963"/>
              <a:gd name="connsiteX54" fmla="*/ 899376 w 1684413"/>
              <a:gd name="connsiteY54" fmla="*/ 255181 h 1450963"/>
              <a:gd name="connsiteX55" fmla="*/ 920641 w 1684413"/>
              <a:gd name="connsiteY55" fmla="*/ 340242 h 1450963"/>
              <a:gd name="connsiteX0" fmla="*/ 601664 w 1684413"/>
              <a:gd name="connsiteY0" fmla="*/ 999460 h 1450963"/>
              <a:gd name="connsiteX1" fmla="*/ 452809 w 1684413"/>
              <a:gd name="connsiteY1" fmla="*/ 786809 h 1450963"/>
              <a:gd name="connsiteX2" fmla="*/ 410278 w 1684413"/>
              <a:gd name="connsiteY2" fmla="*/ 723014 h 1450963"/>
              <a:gd name="connsiteX3" fmla="*/ 474074 w 1684413"/>
              <a:gd name="connsiteY3" fmla="*/ 552893 h 1450963"/>
              <a:gd name="connsiteX4" fmla="*/ 495339 w 1684413"/>
              <a:gd name="connsiteY4" fmla="*/ 489098 h 1450963"/>
              <a:gd name="connsiteX5" fmla="*/ 580399 w 1684413"/>
              <a:gd name="connsiteY5" fmla="*/ 233916 h 1450963"/>
              <a:gd name="connsiteX6" fmla="*/ 644195 w 1684413"/>
              <a:gd name="connsiteY6" fmla="*/ 297712 h 1450963"/>
              <a:gd name="connsiteX7" fmla="*/ 665460 w 1684413"/>
              <a:gd name="connsiteY7" fmla="*/ 361507 h 1450963"/>
              <a:gd name="connsiteX8" fmla="*/ 707990 w 1684413"/>
              <a:gd name="connsiteY8" fmla="*/ 531628 h 1450963"/>
              <a:gd name="connsiteX9" fmla="*/ 771785 w 1684413"/>
              <a:gd name="connsiteY9" fmla="*/ 637953 h 1450963"/>
              <a:gd name="connsiteX10" fmla="*/ 793050 w 1684413"/>
              <a:gd name="connsiteY10" fmla="*/ 723014 h 1450963"/>
              <a:gd name="connsiteX11" fmla="*/ 835581 w 1684413"/>
              <a:gd name="connsiteY11" fmla="*/ 595423 h 1450963"/>
              <a:gd name="connsiteX12" fmla="*/ 1069497 w 1684413"/>
              <a:gd name="connsiteY12" fmla="*/ 340242 h 1450963"/>
              <a:gd name="connsiteX13" fmla="*/ 1154557 w 1684413"/>
              <a:gd name="connsiteY13" fmla="*/ 255181 h 1450963"/>
              <a:gd name="connsiteX14" fmla="*/ 793050 w 1684413"/>
              <a:gd name="connsiteY14" fmla="*/ 361507 h 1450963"/>
              <a:gd name="connsiteX15" fmla="*/ 665460 w 1684413"/>
              <a:gd name="connsiteY15" fmla="*/ 0 h 1450963"/>
              <a:gd name="connsiteX16" fmla="*/ 580399 w 1684413"/>
              <a:gd name="connsiteY16" fmla="*/ 21265 h 1450963"/>
              <a:gd name="connsiteX17" fmla="*/ 495339 w 1684413"/>
              <a:gd name="connsiteY17" fmla="*/ 148856 h 1450963"/>
              <a:gd name="connsiteX18" fmla="*/ 431544 w 1684413"/>
              <a:gd name="connsiteY18" fmla="*/ 191386 h 1450963"/>
              <a:gd name="connsiteX19" fmla="*/ 367748 w 1684413"/>
              <a:gd name="connsiteY19" fmla="*/ 382772 h 1450963"/>
              <a:gd name="connsiteX20" fmla="*/ 495339 w 1684413"/>
              <a:gd name="connsiteY20" fmla="*/ 574158 h 1450963"/>
              <a:gd name="connsiteX21" fmla="*/ 1026967 w 1684413"/>
              <a:gd name="connsiteY21" fmla="*/ 956930 h 1450963"/>
              <a:gd name="connsiteX22" fmla="*/ 1154557 w 1684413"/>
              <a:gd name="connsiteY22" fmla="*/ 999460 h 1450963"/>
              <a:gd name="connsiteX23" fmla="*/ 1303413 w 1684413"/>
              <a:gd name="connsiteY23" fmla="*/ 1084521 h 1450963"/>
              <a:gd name="connsiteX24" fmla="*/ 1345944 w 1684413"/>
              <a:gd name="connsiteY24" fmla="*/ 1105786 h 1450963"/>
              <a:gd name="connsiteX25" fmla="*/ 1558595 w 1684413"/>
              <a:gd name="connsiteY25" fmla="*/ 1254642 h 1450963"/>
              <a:gd name="connsiteX26" fmla="*/ 1537330 w 1684413"/>
              <a:gd name="connsiteY26" fmla="*/ 1339702 h 1450963"/>
              <a:gd name="connsiteX27" fmla="*/ 1303413 w 1684413"/>
              <a:gd name="connsiteY27" fmla="*/ 1446028 h 1450963"/>
              <a:gd name="connsiteX28" fmla="*/ 1026967 w 1684413"/>
              <a:gd name="connsiteY28" fmla="*/ 1403498 h 1450963"/>
              <a:gd name="connsiteX29" fmla="*/ 899376 w 1684413"/>
              <a:gd name="connsiteY29" fmla="*/ 1424763 h 1450963"/>
              <a:gd name="connsiteX30" fmla="*/ 878111 w 1684413"/>
              <a:gd name="connsiteY30" fmla="*/ 1339702 h 1450963"/>
              <a:gd name="connsiteX31" fmla="*/ 814316 w 1684413"/>
              <a:gd name="connsiteY31" fmla="*/ 1254642 h 1450963"/>
              <a:gd name="connsiteX32" fmla="*/ 793050 w 1684413"/>
              <a:gd name="connsiteY32" fmla="*/ 1190846 h 1450963"/>
              <a:gd name="connsiteX33" fmla="*/ 280916 w 1684413"/>
              <a:gd name="connsiteY33" fmla="*/ 1368056 h 1450963"/>
              <a:gd name="connsiteX34" fmla="*/ 963171 w 1684413"/>
              <a:gd name="connsiteY34" fmla="*/ 871870 h 1450963"/>
              <a:gd name="connsiteX35" fmla="*/ 1090762 w 1684413"/>
              <a:gd name="connsiteY35" fmla="*/ 765544 h 1450963"/>
              <a:gd name="connsiteX36" fmla="*/ 1112027 w 1684413"/>
              <a:gd name="connsiteY36" fmla="*/ 701749 h 1450963"/>
              <a:gd name="connsiteX37" fmla="*/ 1069497 w 1684413"/>
              <a:gd name="connsiteY37" fmla="*/ 104553 h 1450963"/>
              <a:gd name="connsiteX38" fmla="*/ 644195 w 1684413"/>
              <a:gd name="connsiteY38" fmla="*/ 701749 h 1450963"/>
              <a:gd name="connsiteX39" fmla="*/ 474074 w 1684413"/>
              <a:gd name="connsiteY39" fmla="*/ 829339 h 1450963"/>
              <a:gd name="connsiteX40" fmla="*/ 452809 w 1684413"/>
              <a:gd name="connsiteY40" fmla="*/ 765544 h 1450963"/>
              <a:gd name="connsiteX41" fmla="*/ 516604 w 1684413"/>
              <a:gd name="connsiteY41" fmla="*/ 723014 h 1450963"/>
              <a:gd name="connsiteX42" fmla="*/ 644195 w 1684413"/>
              <a:gd name="connsiteY42" fmla="*/ 659219 h 1450963"/>
              <a:gd name="connsiteX43" fmla="*/ 707990 w 1684413"/>
              <a:gd name="connsiteY43" fmla="*/ 616688 h 1450963"/>
              <a:gd name="connsiteX44" fmla="*/ 1684413 w 1684413"/>
              <a:gd name="connsiteY44" fmla="*/ 446567 h 1450963"/>
              <a:gd name="connsiteX45" fmla="*/ 856846 w 1684413"/>
              <a:gd name="connsiteY45" fmla="*/ 595423 h 1450963"/>
              <a:gd name="connsiteX46" fmla="*/ 686725 w 1684413"/>
              <a:gd name="connsiteY46" fmla="*/ 680484 h 1450963"/>
              <a:gd name="connsiteX47" fmla="*/ 1625934 w 1684413"/>
              <a:gd name="connsiteY47" fmla="*/ 723014 h 1450963"/>
              <a:gd name="connsiteX48" fmla="*/ 580399 w 1684413"/>
              <a:gd name="connsiteY48" fmla="*/ 382772 h 1450963"/>
              <a:gd name="connsiteX49" fmla="*/ 686725 w 1684413"/>
              <a:gd name="connsiteY49" fmla="*/ 85060 h 1450963"/>
              <a:gd name="connsiteX50" fmla="*/ 622930 w 1684413"/>
              <a:gd name="connsiteY50" fmla="*/ 467833 h 1450963"/>
              <a:gd name="connsiteX51" fmla="*/ 644195 w 1684413"/>
              <a:gd name="connsiteY51" fmla="*/ 404037 h 1450963"/>
              <a:gd name="connsiteX52" fmla="*/ 22190 w 1684413"/>
              <a:gd name="connsiteY52" fmla="*/ 894907 h 1450963"/>
              <a:gd name="connsiteX53" fmla="*/ 856846 w 1684413"/>
              <a:gd name="connsiteY53" fmla="*/ 297712 h 1450963"/>
              <a:gd name="connsiteX54" fmla="*/ 899376 w 1684413"/>
              <a:gd name="connsiteY54" fmla="*/ 255181 h 1450963"/>
              <a:gd name="connsiteX55" fmla="*/ 920641 w 1684413"/>
              <a:gd name="connsiteY55" fmla="*/ 340242 h 145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84413" h="1450963">
                <a:moveTo>
                  <a:pt x="601664" y="999460"/>
                </a:moveTo>
                <a:lnTo>
                  <a:pt x="452809" y="786809"/>
                </a:lnTo>
                <a:cubicBezTo>
                  <a:pt x="438261" y="765796"/>
                  <a:pt x="410278" y="723014"/>
                  <a:pt x="410278" y="723014"/>
                </a:cubicBezTo>
                <a:cubicBezTo>
                  <a:pt x="480291" y="617998"/>
                  <a:pt x="437286" y="700046"/>
                  <a:pt x="474074" y="552893"/>
                </a:cubicBezTo>
                <a:cubicBezTo>
                  <a:pt x="479510" y="531147"/>
                  <a:pt x="489441" y="510723"/>
                  <a:pt x="495339" y="489098"/>
                </a:cubicBezTo>
                <a:cubicBezTo>
                  <a:pt x="555601" y="268135"/>
                  <a:pt x="506281" y="382153"/>
                  <a:pt x="580399" y="233916"/>
                </a:cubicBezTo>
                <a:cubicBezTo>
                  <a:pt x="601664" y="255181"/>
                  <a:pt x="627513" y="272689"/>
                  <a:pt x="644195" y="297712"/>
                </a:cubicBezTo>
                <a:cubicBezTo>
                  <a:pt x="656629" y="316363"/>
                  <a:pt x="660024" y="339761"/>
                  <a:pt x="665460" y="361507"/>
                </a:cubicBezTo>
                <a:cubicBezTo>
                  <a:pt x="677592" y="410037"/>
                  <a:pt x="683685" y="483019"/>
                  <a:pt x="707990" y="531628"/>
                </a:cubicBezTo>
                <a:cubicBezTo>
                  <a:pt x="726474" y="568596"/>
                  <a:pt x="750520" y="602511"/>
                  <a:pt x="771785" y="637953"/>
                </a:cubicBezTo>
                <a:cubicBezTo>
                  <a:pt x="778873" y="666307"/>
                  <a:pt x="768732" y="739226"/>
                  <a:pt x="793050" y="723014"/>
                </a:cubicBezTo>
                <a:cubicBezTo>
                  <a:pt x="830352" y="698147"/>
                  <a:pt x="808682" y="631288"/>
                  <a:pt x="835581" y="595423"/>
                </a:cubicBezTo>
                <a:cubicBezTo>
                  <a:pt x="947494" y="446205"/>
                  <a:pt x="874313" y="535427"/>
                  <a:pt x="1069497" y="340242"/>
                </a:cubicBezTo>
                <a:cubicBezTo>
                  <a:pt x="1097850" y="311888"/>
                  <a:pt x="1192882" y="243389"/>
                  <a:pt x="1154557" y="255181"/>
                </a:cubicBezTo>
                <a:cubicBezTo>
                  <a:pt x="850177" y="348837"/>
                  <a:pt x="971645" y="316859"/>
                  <a:pt x="793050" y="361507"/>
                </a:cubicBezTo>
                <a:cubicBezTo>
                  <a:pt x="626370" y="194825"/>
                  <a:pt x="690887" y="305130"/>
                  <a:pt x="665460" y="0"/>
                </a:cubicBezTo>
                <a:cubicBezTo>
                  <a:pt x="637106" y="7088"/>
                  <a:pt x="602394" y="2019"/>
                  <a:pt x="580399" y="21265"/>
                </a:cubicBezTo>
                <a:cubicBezTo>
                  <a:pt x="541931" y="54924"/>
                  <a:pt x="537869" y="120503"/>
                  <a:pt x="495339" y="148856"/>
                </a:cubicBezTo>
                <a:lnTo>
                  <a:pt x="431544" y="191386"/>
                </a:lnTo>
                <a:cubicBezTo>
                  <a:pt x="418025" y="225183"/>
                  <a:pt x="367748" y="336986"/>
                  <a:pt x="367748" y="382772"/>
                </a:cubicBezTo>
                <a:cubicBezTo>
                  <a:pt x="367748" y="450544"/>
                  <a:pt x="470424" y="549243"/>
                  <a:pt x="495339" y="574158"/>
                </a:cubicBezTo>
                <a:cubicBezTo>
                  <a:pt x="616386" y="695205"/>
                  <a:pt x="901426" y="915083"/>
                  <a:pt x="1026967" y="956930"/>
                </a:cubicBezTo>
                <a:cubicBezTo>
                  <a:pt x="1069497" y="971107"/>
                  <a:pt x="1113853" y="980673"/>
                  <a:pt x="1154557" y="999460"/>
                </a:cubicBezTo>
                <a:cubicBezTo>
                  <a:pt x="1206445" y="1023409"/>
                  <a:pt x="1256320" y="1052145"/>
                  <a:pt x="1303413" y="1084521"/>
                </a:cubicBezTo>
                <a:cubicBezTo>
                  <a:pt x="1335311" y="1102242"/>
                  <a:pt x="1303414" y="1077433"/>
                  <a:pt x="1345944" y="1105786"/>
                </a:cubicBezTo>
                <a:cubicBezTo>
                  <a:pt x="1388474" y="1134139"/>
                  <a:pt x="1526697" y="1215656"/>
                  <a:pt x="1558595" y="1254642"/>
                </a:cubicBezTo>
                <a:cubicBezTo>
                  <a:pt x="1551507" y="1282995"/>
                  <a:pt x="1548843" y="1312839"/>
                  <a:pt x="1537330" y="1339702"/>
                </a:cubicBezTo>
                <a:cubicBezTo>
                  <a:pt x="1489646" y="1450963"/>
                  <a:pt x="1440230" y="1415624"/>
                  <a:pt x="1303413" y="1446028"/>
                </a:cubicBezTo>
                <a:cubicBezTo>
                  <a:pt x="1211264" y="1431851"/>
                  <a:pt x="1120071" y="1408398"/>
                  <a:pt x="1026967" y="1403498"/>
                </a:cubicBezTo>
                <a:cubicBezTo>
                  <a:pt x="983910" y="1401232"/>
                  <a:pt x="939007" y="1441748"/>
                  <a:pt x="899376" y="1424763"/>
                </a:cubicBezTo>
                <a:cubicBezTo>
                  <a:pt x="872513" y="1413250"/>
                  <a:pt x="891181" y="1365843"/>
                  <a:pt x="878111" y="1339702"/>
                </a:cubicBezTo>
                <a:cubicBezTo>
                  <a:pt x="862261" y="1308002"/>
                  <a:pt x="835581" y="1282995"/>
                  <a:pt x="814316" y="1254642"/>
                </a:cubicBezTo>
                <a:cubicBezTo>
                  <a:pt x="807227" y="1233377"/>
                  <a:pt x="793050" y="1213262"/>
                  <a:pt x="793050" y="1190846"/>
                </a:cubicBezTo>
                <a:cubicBezTo>
                  <a:pt x="793050" y="1147729"/>
                  <a:pt x="264333" y="1407856"/>
                  <a:pt x="280916" y="1368056"/>
                </a:cubicBezTo>
                <a:cubicBezTo>
                  <a:pt x="334663" y="1239063"/>
                  <a:pt x="891469" y="957912"/>
                  <a:pt x="963171" y="871870"/>
                </a:cubicBezTo>
                <a:cubicBezTo>
                  <a:pt x="1049049" y="768817"/>
                  <a:pt x="950888" y="835481"/>
                  <a:pt x="1090762" y="765544"/>
                </a:cubicBezTo>
                <a:cubicBezTo>
                  <a:pt x="1097850" y="744279"/>
                  <a:pt x="1115712" y="723859"/>
                  <a:pt x="1112027" y="701749"/>
                </a:cubicBezTo>
                <a:cubicBezTo>
                  <a:pt x="1107825" y="676539"/>
                  <a:pt x="1095055" y="104553"/>
                  <a:pt x="1069497" y="104553"/>
                </a:cubicBezTo>
                <a:cubicBezTo>
                  <a:pt x="926144" y="104553"/>
                  <a:pt x="785962" y="680484"/>
                  <a:pt x="644195" y="701749"/>
                </a:cubicBezTo>
                <a:cubicBezTo>
                  <a:pt x="522019" y="823924"/>
                  <a:pt x="585419" y="792224"/>
                  <a:pt x="474074" y="829339"/>
                </a:cubicBezTo>
                <a:cubicBezTo>
                  <a:pt x="466986" y="808074"/>
                  <a:pt x="444484" y="786356"/>
                  <a:pt x="452809" y="765544"/>
                </a:cubicBezTo>
                <a:cubicBezTo>
                  <a:pt x="462301" y="741815"/>
                  <a:pt x="494263" y="735426"/>
                  <a:pt x="516604" y="723014"/>
                </a:cubicBezTo>
                <a:cubicBezTo>
                  <a:pt x="558170" y="699922"/>
                  <a:pt x="602629" y="682312"/>
                  <a:pt x="644195" y="659219"/>
                </a:cubicBezTo>
                <a:cubicBezTo>
                  <a:pt x="666536" y="646807"/>
                  <a:pt x="684008" y="625523"/>
                  <a:pt x="707990" y="616688"/>
                </a:cubicBezTo>
                <a:cubicBezTo>
                  <a:pt x="931718" y="534262"/>
                  <a:pt x="1461684" y="502250"/>
                  <a:pt x="1684413" y="446567"/>
                </a:cubicBezTo>
                <a:cubicBezTo>
                  <a:pt x="1466603" y="591775"/>
                  <a:pt x="1225945" y="521604"/>
                  <a:pt x="856846" y="595423"/>
                </a:cubicBezTo>
                <a:cubicBezTo>
                  <a:pt x="800139" y="623777"/>
                  <a:pt x="744999" y="655509"/>
                  <a:pt x="686725" y="680484"/>
                </a:cubicBezTo>
                <a:cubicBezTo>
                  <a:pt x="645519" y="698144"/>
                  <a:pt x="1641012" y="765233"/>
                  <a:pt x="1625934" y="723014"/>
                </a:cubicBezTo>
                <a:cubicBezTo>
                  <a:pt x="1587714" y="615999"/>
                  <a:pt x="562446" y="494980"/>
                  <a:pt x="580399" y="382772"/>
                </a:cubicBezTo>
                <a:cubicBezTo>
                  <a:pt x="590514" y="319556"/>
                  <a:pt x="656545" y="160511"/>
                  <a:pt x="686725" y="85060"/>
                </a:cubicBezTo>
                <a:cubicBezTo>
                  <a:pt x="645067" y="501648"/>
                  <a:pt x="694699" y="108990"/>
                  <a:pt x="622930" y="467833"/>
                </a:cubicBezTo>
                <a:cubicBezTo>
                  <a:pt x="618534" y="489813"/>
                  <a:pt x="630192" y="421541"/>
                  <a:pt x="644195" y="404037"/>
                </a:cubicBezTo>
                <a:cubicBezTo>
                  <a:pt x="660160" y="384080"/>
                  <a:pt x="0" y="907587"/>
                  <a:pt x="22190" y="894907"/>
                </a:cubicBezTo>
                <a:cubicBezTo>
                  <a:pt x="95767" y="852863"/>
                  <a:pt x="785274" y="321569"/>
                  <a:pt x="856846" y="297712"/>
                </a:cubicBezTo>
                <a:cubicBezTo>
                  <a:pt x="871023" y="283535"/>
                  <a:pt x="890410" y="237249"/>
                  <a:pt x="899376" y="255181"/>
                </a:cubicBezTo>
                <a:cubicBezTo>
                  <a:pt x="924158" y="304745"/>
                  <a:pt x="920641" y="556222"/>
                  <a:pt x="920641" y="34024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DFF7528-E334-4B31-8220-8A975613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62400"/>
            <a:ext cx="3886200" cy="178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/>
              <a:t>The Basic Aspiration (Goal)</a:t>
            </a:r>
          </a:p>
          <a:p>
            <a:pPr eaLnBrk="1" hangingPunct="1">
              <a:defRPr/>
            </a:pPr>
            <a:r>
              <a:rPr lang="en-US" altLang="en-US" sz="2200" dirty="0"/>
              <a:t>is not clear or it is vague, like: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Aim for the sky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Make money and have fun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…</a:t>
            </a:r>
          </a:p>
        </p:txBody>
      </p:sp>
      <p:sp>
        <p:nvSpPr>
          <p:cNvPr id="25609" name="Rectangle 1">
            <a:extLst>
              <a:ext uri="{FF2B5EF4-FFF2-40B4-BE49-F238E27FC236}">
                <a16:creationId xmlns:a16="http://schemas.microsoft.com/office/drawing/2014/main" id="{6A237E90-0490-44B2-A9D2-74272879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1" y="4670425"/>
            <a:ext cx="118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F911E-EDDC-495B-A503-715A6E15A80B}"/>
              </a:ext>
            </a:extLst>
          </p:cNvPr>
          <p:cNvCxnSpPr/>
          <p:nvPr/>
        </p:nvCxnSpPr>
        <p:spPr>
          <a:xfrm flipV="1">
            <a:off x="2971800" y="1752601"/>
            <a:ext cx="6026150" cy="3687763"/>
          </a:xfrm>
          <a:prstGeom prst="straightConnector1">
            <a:avLst/>
          </a:prstGeom>
          <a:ln w="12700">
            <a:solidFill>
              <a:srgbClr val="1E00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A4D45-040E-4FC4-AA55-8A8FFF1E938A}"/>
              </a:ext>
            </a:extLst>
          </p:cNvPr>
          <p:cNvSpPr/>
          <p:nvPr/>
        </p:nvSpPr>
        <p:spPr>
          <a:xfrm>
            <a:off x="2743200" y="5486401"/>
            <a:ext cx="2147888" cy="5064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812A3E-6500-480E-A14F-2E3551A282B3}"/>
              </a:ext>
            </a:extLst>
          </p:cNvPr>
          <p:cNvSpPr/>
          <p:nvPr/>
        </p:nvSpPr>
        <p:spPr>
          <a:xfrm>
            <a:off x="9013825" y="1143000"/>
            <a:ext cx="1524000" cy="762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665FEC72-5B5D-48EE-9C6A-E8848BC963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Life with Clarity of Basic Aspiration (Goal)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96C66-1F49-45C4-B004-B622D46E6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  <a:defRPr/>
            </a:pPr>
            <a:r>
              <a:rPr lang="hi-IN" altLang="en-US"/>
              <a:t>(</a:t>
            </a:r>
            <a:r>
              <a:rPr altLang="en-US"/>
              <a:t>1</a:t>
            </a:r>
            <a:r>
              <a:rPr lang="hi-IN" altLang="en-US"/>
              <a:t>)</a:t>
            </a:r>
            <a:r>
              <a:rPr altLang="en-US"/>
              <a:t> Our basic aspiration (human goal) is very clear – the destination is fixed</a:t>
            </a:r>
          </a:p>
          <a:p>
            <a:pPr marL="0" indent="0">
              <a:buNone/>
              <a:defRPr/>
            </a:pPr>
            <a:r>
              <a:rPr lang="hi-IN" altLang="en-US"/>
              <a:t>(</a:t>
            </a:r>
            <a:r>
              <a:rPr altLang="en-US"/>
              <a:t>2</a:t>
            </a:r>
            <a:r>
              <a:rPr lang="hi-IN" altLang="en-US"/>
              <a:t>)</a:t>
            </a:r>
            <a:r>
              <a:rPr altLang="en-US"/>
              <a:t> We know our current state (right evaluation)</a:t>
            </a:r>
          </a:p>
          <a:p>
            <a:pPr marL="0" indent="0">
              <a:buNone/>
              <a:defRPr/>
            </a:pPr>
            <a:r>
              <a:rPr lang="hi-IN" altLang="en-US"/>
              <a:t>(</a:t>
            </a:r>
            <a:r>
              <a:rPr altLang="en-US"/>
              <a:t>3</a:t>
            </a:r>
            <a:r>
              <a:rPr lang="hi-IN" altLang="en-US"/>
              <a:t>)</a:t>
            </a:r>
            <a:r>
              <a:rPr altLang="en-US"/>
              <a:t> We plan steps that connect and lead to</a:t>
            </a:r>
          </a:p>
          <a:p>
            <a:pPr marL="0" indent="0">
              <a:buNone/>
              <a:defRPr/>
            </a:pPr>
            <a:r>
              <a:rPr altLang="en-US"/>
              <a:t>	  the fulfillment of basic aspiration</a:t>
            </a:r>
          </a:p>
          <a:p>
            <a:pPr marL="0" indent="0">
              <a:buNone/>
              <a:defRPr/>
            </a:pPr>
            <a:r>
              <a:rPr altLang="en-US"/>
              <a:t>     </a:t>
            </a:r>
            <a:r>
              <a:rPr lang="en-IN" altLang="en-US"/>
              <a:t>– </a:t>
            </a:r>
            <a:r>
              <a:rPr altLang="en-US"/>
              <a:t>direction is definite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 algn="r">
              <a:buFont typeface="Symbol" pitchFamily="18" charset="2"/>
              <a:buNone/>
              <a:defRPr/>
            </a:pPr>
            <a:endParaRPr lang="hi-IN" altLang="en-US" b="1">
              <a:solidFill>
                <a:srgbClr val="00B050"/>
              </a:solidFill>
            </a:endParaRPr>
          </a:p>
          <a:p>
            <a:pPr algn="r">
              <a:buFont typeface="Symbol" pitchFamily="18" charset="2"/>
              <a:buNone/>
              <a:defRPr/>
            </a:pPr>
            <a:r>
              <a:rPr lang="en-IN" altLang="en-US" b="1"/>
              <a:t>Our basic aspiration is definite</a:t>
            </a:r>
          </a:p>
          <a:p>
            <a:pPr algn="r">
              <a:buFont typeface="Symbol" pitchFamily="18" charset="2"/>
              <a:buNone/>
              <a:defRPr/>
            </a:pPr>
            <a:r>
              <a:rPr lang="en-IN" altLang="en-US" b="1"/>
              <a:t>It does not keep changing</a:t>
            </a:r>
          </a:p>
          <a:p>
            <a:pPr algn="r">
              <a:buFont typeface="Symbol" pitchFamily="18" charset="2"/>
              <a:buNone/>
              <a:defRPr/>
            </a:pPr>
            <a:r>
              <a:rPr lang="en-IN" altLang="en-US"/>
              <a:t>(It seems to be the same </a:t>
            </a:r>
            <a:endParaRPr lang="hi-IN" altLang="en-US"/>
          </a:p>
          <a:p>
            <a:pPr algn="r">
              <a:buFont typeface="Symbol" pitchFamily="18" charset="2"/>
              <a:buNone/>
              <a:defRPr/>
            </a:pPr>
            <a:r>
              <a:rPr lang="en-IN" altLang="en-US"/>
              <a:t>for all human beings)</a:t>
            </a:r>
          </a:p>
        </p:txBody>
      </p:sp>
      <p:sp>
        <p:nvSpPr>
          <p:cNvPr id="26631" name="TextBox 6">
            <a:extLst>
              <a:ext uri="{FF2B5EF4-FFF2-40B4-BE49-F238E27FC236}">
                <a16:creationId xmlns:a16="http://schemas.microsoft.com/office/drawing/2014/main" id="{F3A18C4A-411C-43FB-852D-8B6BD237A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143001"/>
            <a:ext cx="1752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i-IN" altLang="en-US" sz="2200" b="1">
                <a:solidFill>
                  <a:srgbClr val="FFFF00"/>
                </a:solidFill>
              </a:rPr>
              <a:t>(</a:t>
            </a:r>
            <a:r>
              <a:rPr lang="en-US" altLang="en-US" sz="2200" b="1">
                <a:solidFill>
                  <a:srgbClr val="FFFF00"/>
                </a:solidFill>
              </a:rPr>
              <a:t>1</a:t>
            </a:r>
            <a:r>
              <a:rPr lang="hi-IN" altLang="en-US" sz="2200" b="1">
                <a:solidFill>
                  <a:srgbClr val="FFFF00"/>
                </a:solidFill>
              </a:rPr>
              <a:t>)</a:t>
            </a:r>
            <a:r>
              <a:rPr lang="en-US" altLang="en-US" sz="2200" b="1">
                <a:solidFill>
                  <a:srgbClr val="FFFF00"/>
                </a:solidFill>
              </a:rPr>
              <a:t>-Basic Aspiration</a:t>
            </a:r>
          </a:p>
          <a:p>
            <a:pPr eaLnBrk="1" hangingPunct="1"/>
            <a:endParaRPr lang="en-IN" altLang="en-US" sz="2200"/>
          </a:p>
          <a:p>
            <a:pPr eaLnBrk="1" hangingPunct="1"/>
            <a:endParaRPr lang="hi-IN" altLang="en-US" sz="2400"/>
          </a:p>
          <a:p>
            <a:pPr eaLnBrk="1" hangingPunct="1"/>
            <a:r>
              <a:rPr lang="en-IN" altLang="en-US" sz="2400"/>
              <a:t>Fulfilling life</a:t>
            </a:r>
          </a:p>
          <a:p>
            <a:pPr eaLnBrk="1" hangingPunct="1"/>
            <a:endParaRPr lang="en-IN" altLang="en-US" sz="2400"/>
          </a:p>
          <a:p>
            <a:pPr eaLnBrk="1" hangingPunct="1"/>
            <a:r>
              <a:rPr lang="en-IN" altLang="en-US" sz="2000"/>
              <a:t>To BE always </a:t>
            </a:r>
          </a:p>
          <a:p>
            <a:pPr eaLnBrk="1" hangingPunct="1"/>
            <a:r>
              <a:rPr lang="en-IN" altLang="en-US" sz="2000"/>
              <a:t>happy and </a:t>
            </a:r>
          </a:p>
          <a:p>
            <a:pPr eaLnBrk="1" hangingPunct="1"/>
            <a:r>
              <a:rPr lang="en-IN" altLang="en-US" sz="2000"/>
              <a:t>prosperous</a:t>
            </a:r>
          </a:p>
        </p:txBody>
      </p:sp>
      <p:sp>
        <p:nvSpPr>
          <p:cNvPr id="26632" name="TextBox 6">
            <a:extLst>
              <a:ext uri="{FF2B5EF4-FFF2-40B4-BE49-F238E27FC236}">
                <a16:creationId xmlns:a16="http://schemas.microsoft.com/office/drawing/2014/main" id="{5300948C-262C-4367-84EF-710EA9AF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1"/>
            <a:ext cx="2305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i-IN" altLang="en-US" sz="2200"/>
              <a:t>(</a:t>
            </a:r>
            <a:r>
              <a:rPr lang="en-US" altLang="en-US" sz="2200"/>
              <a:t>2</a:t>
            </a:r>
            <a:r>
              <a:rPr lang="hi-IN" altLang="en-US" sz="2200"/>
              <a:t>)</a:t>
            </a:r>
            <a:r>
              <a:rPr lang="en-US" altLang="en-US" sz="2200"/>
              <a:t>-Current State</a:t>
            </a:r>
          </a:p>
        </p:txBody>
      </p:sp>
      <p:sp>
        <p:nvSpPr>
          <p:cNvPr id="26633" name="TextBox 6">
            <a:extLst>
              <a:ext uri="{FF2B5EF4-FFF2-40B4-BE49-F238E27FC236}">
                <a16:creationId xmlns:a16="http://schemas.microsoft.com/office/drawing/2014/main" id="{A5568C93-0926-449C-8635-CE1141F0D9C3}"/>
              </a:ext>
            </a:extLst>
          </p:cNvPr>
          <p:cNvSpPr txBox="1">
            <a:spLocks noChangeArrowheads="1"/>
          </p:cNvSpPr>
          <p:nvPr/>
        </p:nvSpPr>
        <p:spPr bwMode="auto">
          <a:xfrm rot="19639127">
            <a:off x="5376864" y="3748088"/>
            <a:ext cx="312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i-IN" altLang="en-US" sz="2200"/>
              <a:t>(</a:t>
            </a:r>
            <a:r>
              <a:rPr lang="en-US" altLang="en-US" sz="2200"/>
              <a:t>3</a:t>
            </a:r>
            <a:r>
              <a:rPr lang="hi-IN" altLang="en-US" sz="2200"/>
              <a:t>)</a:t>
            </a:r>
            <a:r>
              <a:rPr lang="en-US" altLang="en-US" sz="2200"/>
              <a:t>-Direction of effort </a:t>
            </a:r>
            <a:r>
              <a:rPr lang="en-US" altLang="en-US" sz="2200">
                <a:sym typeface="Wingdings" panose="05000000000000000000" pitchFamily="2" charset="2"/>
              </a:rPr>
              <a:t></a:t>
            </a:r>
            <a:endParaRPr lang="en-US" altLang="en-US" sz="2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1D804-88D9-4612-9752-717FDFC42162}"/>
              </a:ext>
            </a:extLst>
          </p:cNvPr>
          <p:cNvSpPr/>
          <p:nvPr/>
        </p:nvSpPr>
        <p:spPr>
          <a:xfrm>
            <a:off x="3105150" y="3733801"/>
            <a:ext cx="2457450" cy="1706563"/>
          </a:xfrm>
          <a:custGeom>
            <a:avLst/>
            <a:gdLst>
              <a:gd name="connsiteX0" fmla="*/ 0 w 2830805"/>
              <a:gd name="connsiteY0" fmla="*/ 1544595 h 1696212"/>
              <a:gd name="connsiteX1" fmla="*/ 61784 w 2830805"/>
              <a:gd name="connsiteY1" fmla="*/ 1482811 h 1696212"/>
              <a:gd name="connsiteX2" fmla="*/ 111211 w 2830805"/>
              <a:gd name="connsiteY2" fmla="*/ 1408671 h 1696212"/>
              <a:gd name="connsiteX3" fmla="*/ 123567 w 2830805"/>
              <a:gd name="connsiteY3" fmla="*/ 1371600 h 1696212"/>
              <a:gd name="connsiteX4" fmla="*/ 111211 w 2830805"/>
              <a:gd name="connsiteY4" fmla="*/ 1297460 h 1696212"/>
              <a:gd name="connsiteX5" fmla="*/ 172994 w 2830805"/>
              <a:gd name="connsiteY5" fmla="*/ 1383957 h 1696212"/>
              <a:gd name="connsiteX6" fmla="*/ 284205 w 2830805"/>
              <a:gd name="connsiteY6" fmla="*/ 1581665 h 1696212"/>
              <a:gd name="connsiteX7" fmla="*/ 308919 w 2830805"/>
              <a:gd name="connsiteY7" fmla="*/ 1618735 h 1696212"/>
              <a:gd name="connsiteX8" fmla="*/ 321276 w 2830805"/>
              <a:gd name="connsiteY8" fmla="*/ 1655806 h 1696212"/>
              <a:gd name="connsiteX9" fmla="*/ 345989 w 2830805"/>
              <a:gd name="connsiteY9" fmla="*/ 1692876 h 1696212"/>
              <a:gd name="connsiteX10" fmla="*/ 333632 w 2830805"/>
              <a:gd name="connsiteY10" fmla="*/ 1433384 h 1696212"/>
              <a:gd name="connsiteX11" fmla="*/ 284205 w 2830805"/>
              <a:gd name="connsiteY11" fmla="*/ 1359244 h 1696212"/>
              <a:gd name="connsiteX12" fmla="*/ 271849 w 2830805"/>
              <a:gd name="connsiteY12" fmla="*/ 1322173 h 1696212"/>
              <a:gd name="connsiteX13" fmla="*/ 308919 w 2830805"/>
              <a:gd name="connsiteY13" fmla="*/ 1334530 h 1696212"/>
              <a:gd name="connsiteX14" fmla="*/ 358346 w 2830805"/>
              <a:gd name="connsiteY14" fmla="*/ 1359244 h 1696212"/>
              <a:gd name="connsiteX15" fmla="*/ 395416 w 2830805"/>
              <a:gd name="connsiteY15" fmla="*/ 1383957 h 1696212"/>
              <a:gd name="connsiteX16" fmla="*/ 457200 w 2830805"/>
              <a:gd name="connsiteY16" fmla="*/ 1396314 h 1696212"/>
              <a:gd name="connsiteX17" fmla="*/ 494270 w 2830805"/>
              <a:gd name="connsiteY17" fmla="*/ 1408671 h 1696212"/>
              <a:gd name="connsiteX18" fmla="*/ 518984 w 2830805"/>
              <a:gd name="connsiteY18" fmla="*/ 1235676 h 1696212"/>
              <a:gd name="connsiteX19" fmla="*/ 481913 w 2830805"/>
              <a:gd name="connsiteY19" fmla="*/ 1210962 h 1696212"/>
              <a:gd name="connsiteX20" fmla="*/ 308919 w 2830805"/>
              <a:gd name="connsiteY20" fmla="*/ 1223319 h 1696212"/>
              <a:gd name="connsiteX21" fmla="*/ 259492 w 2830805"/>
              <a:gd name="connsiteY21" fmla="*/ 1248033 h 1696212"/>
              <a:gd name="connsiteX22" fmla="*/ 222421 w 2830805"/>
              <a:gd name="connsiteY22" fmla="*/ 1260389 h 1696212"/>
              <a:gd name="connsiteX23" fmla="*/ 172994 w 2830805"/>
              <a:gd name="connsiteY23" fmla="*/ 1334530 h 1696212"/>
              <a:gd name="connsiteX24" fmla="*/ 111211 w 2830805"/>
              <a:gd name="connsiteY24" fmla="*/ 1396314 h 1696212"/>
              <a:gd name="connsiteX25" fmla="*/ 148281 w 2830805"/>
              <a:gd name="connsiteY25" fmla="*/ 1272746 h 1696212"/>
              <a:gd name="connsiteX26" fmla="*/ 271849 w 2830805"/>
              <a:gd name="connsiteY26" fmla="*/ 1210962 h 1696212"/>
              <a:gd name="connsiteX27" fmla="*/ 457200 w 2830805"/>
              <a:gd name="connsiteY27" fmla="*/ 1161535 h 1696212"/>
              <a:gd name="connsiteX28" fmla="*/ 642551 w 2830805"/>
              <a:gd name="connsiteY28" fmla="*/ 1124465 h 1696212"/>
              <a:gd name="connsiteX29" fmla="*/ 852616 w 2830805"/>
              <a:gd name="connsiteY29" fmla="*/ 1136822 h 1696212"/>
              <a:gd name="connsiteX30" fmla="*/ 840259 w 2830805"/>
              <a:gd name="connsiteY30" fmla="*/ 1198606 h 1696212"/>
              <a:gd name="connsiteX31" fmla="*/ 827903 w 2830805"/>
              <a:gd name="connsiteY31" fmla="*/ 1235676 h 1696212"/>
              <a:gd name="connsiteX32" fmla="*/ 790832 w 2830805"/>
              <a:gd name="connsiteY32" fmla="*/ 1248033 h 1696212"/>
              <a:gd name="connsiteX33" fmla="*/ 729049 w 2830805"/>
              <a:gd name="connsiteY33" fmla="*/ 1235676 h 1696212"/>
              <a:gd name="connsiteX34" fmla="*/ 667265 w 2830805"/>
              <a:gd name="connsiteY34" fmla="*/ 1136822 h 1696212"/>
              <a:gd name="connsiteX35" fmla="*/ 679621 w 2830805"/>
              <a:gd name="connsiteY35" fmla="*/ 1050325 h 1696212"/>
              <a:gd name="connsiteX36" fmla="*/ 889686 w 2830805"/>
              <a:gd name="connsiteY36" fmla="*/ 1124465 h 1696212"/>
              <a:gd name="connsiteX37" fmla="*/ 914400 w 2830805"/>
              <a:gd name="connsiteY37" fmla="*/ 1075038 h 1696212"/>
              <a:gd name="connsiteX38" fmla="*/ 926757 w 2830805"/>
              <a:gd name="connsiteY38" fmla="*/ 1025611 h 1696212"/>
              <a:gd name="connsiteX39" fmla="*/ 939113 w 2830805"/>
              <a:gd name="connsiteY39" fmla="*/ 988541 h 1696212"/>
              <a:gd name="connsiteX40" fmla="*/ 988540 w 2830805"/>
              <a:gd name="connsiteY40" fmla="*/ 1013254 h 1696212"/>
              <a:gd name="connsiteX41" fmla="*/ 1025611 w 2830805"/>
              <a:gd name="connsiteY41" fmla="*/ 1050325 h 1696212"/>
              <a:gd name="connsiteX42" fmla="*/ 1062681 w 2830805"/>
              <a:gd name="connsiteY42" fmla="*/ 1075038 h 1696212"/>
              <a:gd name="connsiteX43" fmla="*/ 1124465 w 2830805"/>
              <a:gd name="connsiteY43" fmla="*/ 1013254 h 1696212"/>
              <a:gd name="connsiteX44" fmla="*/ 1149178 w 2830805"/>
              <a:gd name="connsiteY44" fmla="*/ 951471 h 1696212"/>
              <a:gd name="connsiteX45" fmla="*/ 1173892 w 2830805"/>
              <a:gd name="connsiteY45" fmla="*/ 914400 h 1696212"/>
              <a:gd name="connsiteX46" fmla="*/ 1235676 w 2830805"/>
              <a:gd name="connsiteY46" fmla="*/ 803189 h 1696212"/>
              <a:gd name="connsiteX47" fmla="*/ 1285103 w 2830805"/>
              <a:gd name="connsiteY47" fmla="*/ 827903 h 1696212"/>
              <a:gd name="connsiteX48" fmla="*/ 2026508 w 2830805"/>
              <a:gd name="connsiteY48" fmla="*/ 815546 h 1696212"/>
              <a:gd name="connsiteX49" fmla="*/ 2100649 w 2830805"/>
              <a:gd name="connsiteY49" fmla="*/ 778476 h 1696212"/>
              <a:gd name="connsiteX50" fmla="*/ 2088292 w 2830805"/>
              <a:gd name="connsiteY50" fmla="*/ 729049 h 1696212"/>
              <a:gd name="connsiteX51" fmla="*/ 2075935 w 2830805"/>
              <a:gd name="connsiteY51" fmla="*/ 691979 h 1696212"/>
              <a:gd name="connsiteX52" fmla="*/ 2063578 w 2830805"/>
              <a:gd name="connsiteY52" fmla="*/ 630195 h 1696212"/>
              <a:gd name="connsiteX53" fmla="*/ 2051221 w 2830805"/>
              <a:gd name="connsiteY53" fmla="*/ 580768 h 1696212"/>
              <a:gd name="connsiteX54" fmla="*/ 2038865 w 2830805"/>
              <a:gd name="connsiteY54" fmla="*/ 444844 h 1696212"/>
              <a:gd name="connsiteX55" fmla="*/ 2026508 w 2830805"/>
              <a:gd name="connsiteY55" fmla="*/ 370703 h 1696212"/>
              <a:gd name="connsiteX56" fmla="*/ 2038865 w 2830805"/>
              <a:gd name="connsiteY56" fmla="*/ 0 h 1696212"/>
              <a:gd name="connsiteX57" fmla="*/ 2051221 w 2830805"/>
              <a:gd name="connsiteY57" fmla="*/ 61784 h 1696212"/>
              <a:gd name="connsiteX58" fmla="*/ 2730843 w 2830805"/>
              <a:gd name="connsiteY58" fmla="*/ 86498 h 1696212"/>
              <a:gd name="connsiteX59" fmla="*/ 2631989 w 2830805"/>
              <a:gd name="connsiteY59" fmla="*/ 37071 h 1696212"/>
              <a:gd name="connsiteX60" fmla="*/ 2669059 w 2830805"/>
              <a:gd name="connsiteY60" fmla="*/ 24714 h 169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30805" h="1696212">
                <a:moveTo>
                  <a:pt x="0" y="1544595"/>
                </a:moveTo>
                <a:cubicBezTo>
                  <a:pt x="20595" y="1524000"/>
                  <a:pt x="43341" y="1505353"/>
                  <a:pt x="61784" y="1482811"/>
                </a:cubicBezTo>
                <a:cubicBezTo>
                  <a:pt x="80592" y="1459823"/>
                  <a:pt x="111211" y="1408671"/>
                  <a:pt x="111211" y="1408671"/>
                </a:cubicBezTo>
                <a:cubicBezTo>
                  <a:pt x="115330" y="1396314"/>
                  <a:pt x="123567" y="1384625"/>
                  <a:pt x="123567" y="1371600"/>
                </a:cubicBezTo>
                <a:cubicBezTo>
                  <a:pt x="123567" y="1346546"/>
                  <a:pt x="86905" y="1291383"/>
                  <a:pt x="111211" y="1297460"/>
                </a:cubicBezTo>
                <a:cubicBezTo>
                  <a:pt x="145585" y="1306054"/>
                  <a:pt x="154571" y="1353691"/>
                  <a:pt x="172994" y="1383957"/>
                </a:cubicBezTo>
                <a:cubicBezTo>
                  <a:pt x="212309" y="1448546"/>
                  <a:pt x="242262" y="1518751"/>
                  <a:pt x="284205" y="1581665"/>
                </a:cubicBezTo>
                <a:lnTo>
                  <a:pt x="308919" y="1618735"/>
                </a:lnTo>
                <a:cubicBezTo>
                  <a:pt x="313038" y="1631092"/>
                  <a:pt x="315451" y="1644156"/>
                  <a:pt x="321276" y="1655806"/>
                </a:cubicBezTo>
                <a:cubicBezTo>
                  <a:pt x="327917" y="1669089"/>
                  <a:pt x="345165" y="1707704"/>
                  <a:pt x="345989" y="1692876"/>
                </a:cubicBezTo>
                <a:cubicBezTo>
                  <a:pt x="350792" y="1606414"/>
                  <a:pt x="349400" y="1518532"/>
                  <a:pt x="333632" y="1433384"/>
                </a:cubicBezTo>
                <a:cubicBezTo>
                  <a:pt x="328224" y="1404179"/>
                  <a:pt x="284205" y="1359244"/>
                  <a:pt x="284205" y="1359244"/>
                </a:cubicBezTo>
                <a:cubicBezTo>
                  <a:pt x="280086" y="1346887"/>
                  <a:pt x="262639" y="1331383"/>
                  <a:pt x="271849" y="1322173"/>
                </a:cubicBezTo>
                <a:cubicBezTo>
                  <a:pt x="281059" y="1312963"/>
                  <a:pt x="296947" y="1329399"/>
                  <a:pt x="308919" y="1334530"/>
                </a:cubicBezTo>
                <a:cubicBezTo>
                  <a:pt x="325850" y="1341786"/>
                  <a:pt x="342353" y="1350105"/>
                  <a:pt x="358346" y="1359244"/>
                </a:cubicBezTo>
                <a:cubicBezTo>
                  <a:pt x="371240" y="1366612"/>
                  <a:pt x="381511" y="1378743"/>
                  <a:pt x="395416" y="1383957"/>
                </a:cubicBezTo>
                <a:cubicBezTo>
                  <a:pt x="415081" y="1391331"/>
                  <a:pt x="436825" y="1391220"/>
                  <a:pt x="457200" y="1396314"/>
                </a:cubicBezTo>
                <a:cubicBezTo>
                  <a:pt x="469836" y="1399473"/>
                  <a:pt x="481913" y="1404552"/>
                  <a:pt x="494270" y="1408671"/>
                </a:cubicBezTo>
                <a:cubicBezTo>
                  <a:pt x="544599" y="1341566"/>
                  <a:pt x="556661" y="1348707"/>
                  <a:pt x="518984" y="1235676"/>
                </a:cubicBezTo>
                <a:cubicBezTo>
                  <a:pt x="514288" y="1221587"/>
                  <a:pt x="494270" y="1219200"/>
                  <a:pt x="481913" y="1210962"/>
                </a:cubicBezTo>
                <a:cubicBezTo>
                  <a:pt x="424248" y="1215081"/>
                  <a:pt x="365944" y="1213815"/>
                  <a:pt x="308919" y="1223319"/>
                </a:cubicBezTo>
                <a:cubicBezTo>
                  <a:pt x="290749" y="1226347"/>
                  <a:pt x="276423" y="1240777"/>
                  <a:pt x="259492" y="1248033"/>
                </a:cubicBezTo>
                <a:cubicBezTo>
                  <a:pt x="247520" y="1253164"/>
                  <a:pt x="234778" y="1256270"/>
                  <a:pt x="222421" y="1260389"/>
                </a:cubicBezTo>
                <a:cubicBezTo>
                  <a:pt x="200707" y="1325537"/>
                  <a:pt x="224417" y="1272823"/>
                  <a:pt x="172994" y="1334530"/>
                </a:cubicBezTo>
                <a:cubicBezTo>
                  <a:pt x="121505" y="1396316"/>
                  <a:pt x="179176" y="1351003"/>
                  <a:pt x="111211" y="1396314"/>
                </a:cubicBezTo>
                <a:cubicBezTo>
                  <a:pt x="123568" y="1355125"/>
                  <a:pt x="125743" y="1309370"/>
                  <a:pt x="148281" y="1272746"/>
                </a:cubicBezTo>
                <a:cubicBezTo>
                  <a:pt x="160681" y="1252597"/>
                  <a:pt x="250941" y="1218429"/>
                  <a:pt x="271849" y="1210962"/>
                </a:cubicBezTo>
                <a:cubicBezTo>
                  <a:pt x="442904" y="1149871"/>
                  <a:pt x="321384" y="1190638"/>
                  <a:pt x="457200" y="1161535"/>
                </a:cubicBezTo>
                <a:cubicBezTo>
                  <a:pt x="647864" y="1120679"/>
                  <a:pt x="467933" y="1149411"/>
                  <a:pt x="642551" y="1124465"/>
                </a:cubicBezTo>
                <a:cubicBezTo>
                  <a:pt x="712573" y="1128584"/>
                  <a:pt x="786939" y="1112193"/>
                  <a:pt x="852616" y="1136822"/>
                </a:cubicBezTo>
                <a:cubicBezTo>
                  <a:pt x="872281" y="1144197"/>
                  <a:pt x="845353" y="1178231"/>
                  <a:pt x="840259" y="1198606"/>
                </a:cubicBezTo>
                <a:cubicBezTo>
                  <a:pt x="837100" y="1211242"/>
                  <a:pt x="837113" y="1226466"/>
                  <a:pt x="827903" y="1235676"/>
                </a:cubicBezTo>
                <a:cubicBezTo>
                  <a:pt x="818693" y="1244886"/>
                  <a:pt x="803189" y="1243914"/>
                  <a:pt x="790832" y="1248033"/>
                </a:cubicBezTo>
                <a:cubicBezTo>
                  <a:pt x="770238" y="1243914"/>
                  <a:pt x="746859" y="1246807"/>
                  <a:pt x="729049" y="1235676"/>
                </a:cubicBezTo>
                <a:cubicBezTo>
                  <a:pt x="705715" y="1221092"/>
                  <a:pt x="679016" y="1160325"/>
                  <a:pt x="667265" y="1136822"/>
                </a:cubicBezTo>
                <a:cubicBezTo>
                  <a:pt x="671384" y="1107990"/>
                  <a:pt x="652156" y="1060018"/>
                  <a:pt x="679621" y="1050325"/>
                </a:cubicBezTo>
                <a:cubicBezTo>
                  <a:pt x="881322" y="979136"/>
                  <a:pt x="869779" y="1024921"/>
                  <a:pt x="889686" y="1124465"/>
                </a:cubicBezTo>
                <a:cubicBezTo>
                  <a:pt x="897924" y="1107989"/>
                  <a:pt x="907932" y="1092286"/>
                  <a:pt x="914400" y="1075038"/>
                </a:cubicBezTo>
                <a:cubicBezTo>
                  <a:pt x="920363" y="1059137"/>
                  <a:pt x="922092" y="1041940"/>
                  <a:pt x="926757" y="1025611"/>
                </a:cubicBezTo>
                <a:cubicBezTo>
                  <a:pt x="930335" y="1013087"/>
                  <a:pt x="934994" y="1000898"/>
                  <a:pt x="939113" y="988541"/>
                </a:cubicBezTo>
                <a:cubicBezTo>
                  <a:pt x="955589" y="996779"/>
                  <a:pt x="973551" y="1002547"/>
                  <a:pt x="988540" y="1013254"/>
                </a:cubicBezTo>
                <a:cubicBezTo>
                  <a:pt x="1002760" y="1023411"/>
                  <a:pt x="1012186" y="1039138"/>
                  <a:pt x="1025611" y="1050325"/>
                </a:cubicBezTo>
                <a:cubicBezTo>
                  <a:pt x="1037020" y="1059832"/>
                  <a:pt x="1050324" y="1066800"/>
                  <a:pt x="1062681" y="1075038"/>
                </a:cubicBezTo>
                <a:cubicBezTo>
                  <a:pt x="1083276" y="1054443"/>
                  <a:pt x="1107763" y="1037114"/>
                  <a:pt x="1124465" y="1013254"/>
                </a:cubicBezTo>
                <a:cubicBezTo>
                  <a:pt x="1137185" y="995083"/>
                  <a:pt x="1139258" y="971310"/>
                  <a:pt x="1149178" y="951471"/>
                </a:cubicBezTo>
                <a:cubicBezTo>
                  <a:pt x="1155820" y="938188"/>
                  <a:pt x="1166021" y="926994"/>
                  <a:pt x="1173892" y="914400"/>
                </a:cubicBezTo>
                <a:cubicBezTo>
                  <a:pt x="1212682" y="852336"/>
                  <a:pt x="1206171" y="862199"/>
                  <a:pt x="1235676" y="803189"/>
                </a:cubicBezTo>
                <a:cubicBezTo>
                  <a:pt x="1260588" y="902844"/>
                  <a:pt x="1226071" y="830714"/>
                  <a:pt x="1285103" y="827903"/>
                </a:cubicBezTo>
                <a:cubicBezTo>
                  <a:pt x="1531993" y="816146"/>
                  <a:pt x="1779373" y="819665"/>
                  <a:pt x="2026508" y="815546"/>
                </a:cubicBezTo>
                <a:cubicBezTo>
                  <a:pt x="2040901" y="810748"/>
                  <a:pt x="2094661" y="796440"/>
                  <a:pt x="2100649" y="778476"/>
                </a:cubicBezTo>
                <a:cubicBezTo>
                  <a:pt x="2106020" y="762365"/>
                  <a:pt x="2092958" y="745378"/>
                  <a:pt x="2088292" y="729049"/>
                </a:cubicBezTo>
                <a:cubicBezTo>
                  <a:pt x="2084714" y="716525"/>
                  <a:pt x="2079094" y="704615"/>
                  <a:pt x="2075935" y="691979"/>
                </a:cubicBezTo>
                <a:cubicBezTo>
                  <a:pt x="2070841" y="671604"/>
                  <a:pt x="2068134" y="650697"/>
                  <a:pt x="2063578" y="630195"/>
                </a:cubicBezTo>
                <a:cubicBezTo>
                  <a:pt x="2059894" y="613617"/>
                  <a:pt x="2055340" y="597244"/>
                  <a:pt x="2051221" y="580768"/>
                </a:cubicBezTo>
                <a:cubicBezTo>
                  <a:pt x="2047102" y="535460"/>
                  <a:pt x="2044181" y="490027"/>
                  <a:pt x="2038865" y="444844"/>
                </a:cubicBezTo>
                <a:cubicBezTo>
                  <a:pt x="2035938" y="419961"/>
                  <a:pt x="2026508" y="395758"/>
                  <a:pt x="2026508" y="370703"/>
                </a:cubicBezTo>
                <a:cubicBezTo>
                  <a:pt x="2026508" y="247067"/>
                  <a:pt x="2034746" y="123568"/>
                  <a:pt x="2038865" y="0"/>
                </a:cubicBezTo>
                <a:cubicBezTo>
                  <a:pt x="2042984" y="20595"/>
                  <a:pt x="2030323" y="59694"/>
                  <a:pt x="2051221" y="61784"/>
                </a:cubicBezTo>
                <a:cubicBezTo>
                  <a:pt x="2620229" y="118685"/>
                  <a:pt x="3028433" y="12099"/>
                  <a:pt x="2730843" y="86498"/>
                </a:cubicBezTo>
                <a:cubicBezTo>
                  <a:pt x="2728037" y="86030"/>
                  <a:pt x="2619634" y="86493"/>
                  <a:pt x="2631989" y="37071"/>
                </a:cubicBezTo>
                <a:cubicBezTo>
                  <a:pt x="2635148" y="24435"/>
                  <a:pt x="2669059" y="24714"/>
                  <a:pt x="2669059" y="247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0D2AE-A5DD-457F-85B7-E58726026473}"/>
              </a:ext>
            </a:extLst>
          </p:cNvPr>
          <p:cNvSpPr txBox="1"/>
          <p:nvPr/>
        </p:nvSpPr>
        <p:spPr>
          <a:xfrm rot="19658880">
            <a:off x="4417982" y="2773502"/>
            <a:ext cx="4249547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altLang="en-US" sz="2000" b="1" dirty="0">
                <a:solidFill>
                  <a:srgbClr val="FFFF00"/>
                </a:solidFill>
              </a:rPr>
              <a:t>Thinking, doing something</a:t>
            </a:r>
            <a:endParaRPr lang="hi-IN" altLang="en-US" sz="20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altLang="en-US" sz="2000" b="1" dirty="0">
                <a:solidFill>
                  <a:srgbClr val="FFFF00"/>
                </a:solidFill>
              </a:rPr>
              <a:t>Expect to become something</a:t>
            </a:r>
            <a:endParaRPr lang="hi-IN" altLang="en-US" sz="20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altLang="en-US" sz="2000" b="1" dirty="0">
                <a:solidFill>
                  <a:srgbClr val="FFFF00"/>
                </a:solidFill>
              </a:rPr>
              <a:t>Expect to get/do something</a:t>
            </a:r>
          </a:p>
        </p:txBody>
      </p:sp>
      <p:sp>
        <p:nvSpPr>
          <p:cNvPr id="26638" name="TextBox 11">
            <a:extLst>
              <a:ext uri="{FF2B5EF4-FFF2-40B4-BE49-F238E27FC236}">
                <a16:creationId xmlns:a16="http://schemas.microsoft.com/office/drawing/2014/main" id="{43B1C8C0-F7B6-4136-B47A-2C5F4609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4" y="6022975"/>
            <a:ext cx="2401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i-IN" altLang="en-US" b="1">
                <a:solidFill>
                  <a:srgbClr val="FF0000"/>
                </a:solidFill>
              </a:rPr>
              <a:t>(कभी ख़ुशी, कभी ग़म)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6639" name="TextBox 13">
            <a:extLst>
              <a:ext uri="{FF2B5EF4-FFF2-40B4-BE49-F238E27FC236}">
                <a16:creationId xmlns:a16="http://schemas.microsoft.com/office/drawing/2014/main" id="{52AE2397-09E5-467F-B63A-BADB3157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19050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i-IN" altLang="en-US" b="1">
                <a:solidFill>
                  <a:srgbClr val="1E00AA"/>
                </a:solidFill>
              </a:rPr>
              <a:t>(निरंतर सुख)</a:t>
            </a:r>
            <a:endParaRPr lang="en-US" altLang="en-US" b="1">
              <a:solidFill>
                <a:srgbClr val="1E00A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D88F468-01EA-4C16-8135-D62962856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Many Paths or only One?</a:t>
            </a:r>
            <a:endParaRPr lang="en-US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EC8BB8B1-0170-4A3B-876B-FC310A2CACD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IN" altLang="en-US" dirty="0"/>
              <a:t>Now that we can distinguish between basic aspiration and the steps or path to</a:t>
            </a:r>
            <a:r>
              <a:rPr lang="hi-IN" altLang="en-US" dirty="0"/>
              <a:t> fulfill</a:t>
            </a:r>
            <a:r>
              <a:rPr lang="en-IN" altLang="en-US" dirty="0"/>
              <a:t> it, find out </a:t>
            </a:r>
            <a:r>
              <a:rPr lang="en-IN" altLang="en-US" dirty="0">
                <a:solidFill>
                  <a:srgbClr val="1E00AA"/>
                </a:solidFill>
              </a:rPr>
              <a:t>what would be appropriate if your “favourite” path is closed:</a:t>
            </a:r>
            <a:endParaRPr lang="hi-IN" altLang="en-US" dirty="0">
              <a:solidFill>
                <a:srgbClr val="1E00AA"/>
              </a:solidFill>
            </a:endParaRPr>
          </a:p>
          <a:p>
            <a:pPr marL="0" indent="0">
              <a:buNone/>
            </a:pPr>
            <a:endParaRPr lang="en-IN" altLang="en-US" dirty="0">
              <a:solidFill>
                <a:srgbClr val="1E00AA"/>
              </a:solidFill>
            </a:endParaRPr>
          </a:p>
          <a:p>
            <a:pPr lvl="1"/>
            <a:r>
              <a:rPr lang="en-IN" altLang="en-US" sz="2200" b="1" dirty="0">
                <a:solidFill>
                  <a:srgbClr val="FF0000"/>
                </a:solidFill>
              </a:rPr>
              <a:t>Be unhappy, get depressed, become inactive?</a:t>
            </a:r>
          </a:p>
          <a:p>
            <a:pPr lvl="1"/>
            <a:r>
              <a:rPr lang="en-IN" altLang="en-US" sz="2200" b="1" dirty="0">
                <a:solidFill>
                  <a:srgbClr val="1E00AA"/>
                </a:solidFill>
              </a:rPr>
              <a:t>Find an alternate path?</a:t>
            </a:r>
          </a:p>
          <a:p>
            <a:pPr marL="0" indent="0">
              <a:buNone/>
            </a:pPr>
            <a:endParaRPr lang="en-IN" altLang="en-US" dirty="0"/>
          </a:p>
          <a:p>
            <a:pPr marL="0" indent="0">
              <a:buNone/>
            </a:pPr>
            <a:endParaRPr lang="en-IN" altLang="en-US" dirty="0"/>
          </a:p>
          <a:p>
            <a:pPr marL="0" indent="0">
              <a:buNone/>
            </a:pPr>
            <a:r>
              <a:rPr lang="en-IN" altLang="en-US" b="1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2200" dirty="0"/>
              <a:t>I wanted to go to the US for my degree, but I was forced to take admission here by my parents. My dreams are shattered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N" alt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2200" dirty="0"/>
              <a:t>I did not get the branch of my choice. My motivation to study is gone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N" alt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2200" dirty="0"/>
              <a:t>I did not get the room mate I wanted. I am unhappy</a:t>
            </a:r>
          </a:p>
          <a:p>
            <a:pPr marL="0" indent="0">
              <a:buNone/>
            </a:pPr>
            <a:endParaRPr lang="en-I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7FF8D-ADC3-4104-A192-2CB757D5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04" y="5254664"/>
            <a:ext cx="1166801" cy="129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BDD30045-DAD3-4CB2-A37A-BD89A776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0"/>
            <a:ext cx="665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ECA42AA3-235F-49C2-A95B-1C4C1396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0">
            <a:extLst>
              <a:ext uri="{FF2B5EF4-FFF2-40B4-BE49-F238E27FC236}">
                <a16:creationId xmlns:a16="http://schemas.microsoft.com/office/drawing/2014/main" id="{AD54BA26-980E-4CEA-B2F4-BF7E254D586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345C1AC-8E37-479E-B495-EDAFD64234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6E76C-1025-40C9-8510-DB615FFCA31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IN" altLang="en-US">
                <a:solidFill>
                  <a:srgbClr val="FF0000"/>
                </a:solidFill>
              </a:rPr>
              <a:t>2.1.  </a:t>
            </a:r>
            <a:r>
              <a:rPr lang="en-IN" altLang="en-US" sz="2400"/>
              <a:t>Write your conclusions / takeaways from this session</a:t>
            </a:r>
            <a:endParaRPr lang="hi-IN" altLang="en-US" sz="2400"/>
          </a:p>
          <a:p>
            <a:pPr>
              <a:defRPr/>
            </a:pPr>
            <a:endParaRPr lang="en-IN" altLang="en-US" sz="2400"/>
          </a:p>
          <a:p>
            <a:pPr marL="0" indent="0">
              <a:buNone/>
              <a:defRPr/>
            </a:pPr>
            <a:r>
              <a:rPr lang="en-IN" altLang="en-US" sz="2400">
                <a:solidFill>
                  <a:srgbClr val="FF0000"/>
                </a:solidFill>
              </a:rPr>
              <a:t>2.2. </a:t>
            </a:r>
            <a:r>
              <a:rPr lang="en-IN" altLang="en-US" sz="2400"/>
              <a:t>Is your basic aspiration really happiness </a:t>
            </a:r>
            <a:r>
              <a:rPr lang="hi-IN" altLang="en-US" sz="2400"/>
              <a:t>(सुख)</a:t>
            </a:r>
            <a:r>
              <a:rPr lang="en-IN" altLang="en-US" sz="2400"/>
              <a:t> and prosperity </a:t>
            </a:r>
            <a:r>
              <a:rPr lang="hi-IN" altLang="en-US" sz="2400"/>
              <a:t>(समृद्धि)</a:t>
            </a:r>
            <a:r>
              <a:rPr lang="en-IN" altLang="en-US" sz="2400"/>
              <a:t> or something else?</a:t>
            </a:r>
          </a:p>
          <a:p>
            <a:pPr lvl="3">
              <a:defRPr/>
            </a:pPr>
            <a:endParaRPr lang="en-IN" altLang="en-US" sz="2400"/>
          </a:p>
          <a:p>
            <a:pPr marL="0" indent="0">
              <a:buNone/>
              <a:defRPr/>
            </a:pPr>
            <a:r>
              <a:rPr lang="en-IN" altLang="en-US" sz="2400">
                <a:solidFill>
                  <a:srgbClr val="FF0000"/>
                </a:solidFill>
              </a:rPr>
              <a:t>2.3. </a:t>
            </a:r>
            <a:r>
              <a:rPr lang="en-IN" altLang="en-US" sz="2400"/>
              <a:t>Think about some of those situations where your favourite path to what you assumed to be your goal was closed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N" altLang="en-US" sz="2400"/>
              <a:t>What did you feel, think, do in these situations?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IN" altLang="en-US" sz="2400"/>
              <a:t>Write down one of them in detail</a:t>
            </a:r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endParaRPr lang="en-IN"/>
          </a:p>
          <a:p>
            <a:pPr marL="0" indent="0">
              <a:buNone/>
              <a:defRPr/>
            </a:pPr>
            <a:r>
              <a:rPr lang="en-IN"/>
              <a:t>To be written in your UHV-I Notebook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4">
            <a:extLst>
              <a:ext uri="{FF2B5EF4-FFF2-40B4-BE49-F238E27FC236}">
                <a16:creationId xmlns:a16="http://schemas.microsoft.com/office/drawing/2014/main" id="{092CDA6E-F3CB-4000-8B4A-B12850CFCB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IN" altLang="en-US">
                <a:latin typeface="Arial" panose="020B0604020202020204" pitchFamily="34" charset="0"/>
              </a:rPr>
              <a:t>Hear from participants about their exploration from previous day(s)</a:t>
            </a:r>
          </a:p>
          <a:p>
            <a:r>
              <a:rPr lang="en-IN" altLang="en-US">
                <a:latin typeface="Arial" panose="020B0604020202020204" pitchFamily="34" charset="0"/>
              </a:rPr>
              <a:t>Q&amp;A</a:t>
            </a:r>
          </a:p>
          <a:p>
            <a:r>
              <a:rPr lang="en-IN" altLang="en-US">
                <a:latin typeface="Arial" panose="020B0604020202020204" pitchFamily="34" charset="0"/>
              </a:rPr>
              <a:t>Place some expected conclusions, find out if they also came to these/similar conclusions</a:t>
            </a:r>
          </a:p>
        </p:txBody>
      </p:sp>
      <p:sp>
        <p:nvSpPr>
          <p:cNvPr id="10243" name="Title 3">
            <a:extLst>
              <a:ext uri="{FF2B5EF4-FFF2-40B4-BE49-F238E27FC236}">
                <a16:creationId xmlns:a16="http://schemas.microsoft.com/office/drawing/2014/main" id="{2287CB9D-CB46-41B1-AB41-1F08480E1B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IN" altLang="en-US">
                <a:latin typeface="Arial" panose="020B0604020202020204" pitchFamily="34" charset="0"/>
              </a:rPr>
              <a:t>Interaction Before Main Session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A0605AF-4B76-41BC-83A1-BC339768B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Aspirations and Concerns</a:t>
            </a:r>
            <a:endParaRPr lang="en-US" alt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CD187B2A-374B-47A8-BEED-4F45DD14B57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IN" altLang="en-US"/>
              <a:t>You must have completed your home assignment:</a:t>
            </a:r>
          </a:p>
          <a:p>
            <a:pPr lvl="1"/>
            <a:r>
              <a:rPr lang="en-IN" altLang="en-US"/>
              <a:t>Make a list of your aspirations</a:t>
            </a:r>
            <a:r>
              <a:rPr lang="hi-IN" altLang="en-US"/>
              <a:t> (चाहना)</a:t>
            </a:r>
            <a:r>
              <a:rPr lang="en-IN" altLang="en-US"/>
              <a:t>, the expectations</a:t>
            </a:r>
            <a:r>
              <a:rPr lang="hi-IN" altLang="en-US"/>
              <a:t> (अपेक्षा)</a:t>
            </a:r>
            <a:r>
              <a:rPr lang="en-IN" altLang="en-US"/>
              <a:t> of your family and friends and the hopes</a:t>
            </a:r>
            <a:r>
              <a:rPr lang="hi-IN" altLang="en-US"/>
              <a:t> (आशा)</a:t>
            </a:r>
            <a:r>
              <a:rPr lang="en-IN" altLang="en-US"/>
              <a:t> you see the nation has from you.</a:t>
            </a:r>
            <a:endParaRPr altLang="en-US"/>
          </a:p>
          <a:p>
            <a:pPr lvl="1"/>
            <a:r>
              <a:rPr lang="en-IN" altLang="en-US"/>
              <a:t>Make a list of your achievements in your life</a:t>
            </a:r>
          </a:p>
          <a:p>
            <a:pPr lvl="1"/>
            <a:r>
              <a:rPr lang="en-IN" altLang="en-US"/>
              <a:t>Make a list of your concerns, fears, confusions, questions, etc.</a:t>
            </a:r>
          </a:p>
          <a:p>
            <a:pPr marL="0" indent="0">
              <a:buNone/>
            </a:pPr>
            <a:endParaRPr lang="en-IN" altLang="en-US" sz="1000"/>
          </a:p>
          <a:p>
            <a:pPr marL="0" indent="0">
              <a:buNone/>
            </a:pPr>
            <a:r>
              <a:rPr lang="en-IN" altLang="en-US"/>
              <a:t>Let us get some of the points from these lists on the board</a:t>
            </a:r>
          </a:p>
          <a:p>
            <a:pPr marL="0" indent="0">
              <a:buNone/>
            </a:pPr>
            <a:endParaRPr altLang="en-US"/>
          </a:p>
          <a:p>
            <a:pPr marL="0" indent="0">
              <a:buNone/>
            </a:pPr>
            <a:endParaRPr lang="en-IN" altLang="en-US"/>
          </a:p>
          <a:p>
            <a:pPr marL="0" indent="0">
              <a:buNone/>
            </a:pPr>
            <a:endParaRPr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040E7A-B769-4284-94A3-27404A3E3114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230563"/>
          <a:ext cx="8839200" cy="3230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674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en-US" sz="2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Achievements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3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well in college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 first in my class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Tension, peer pressure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3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Happiness in the family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Anger, not much time for family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EEE98D-7461-499D-B19E-728EDB5C1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146" name="Title 10">
            <a:extLst>
              <a:ext uri="{FF2B5EF4-FFF2-40B4-BE49-F238E27FC236}">
                <a16:creationId xmlns:a16="http://schemas.microsoft.com/office/drawing/2014/main" id="{E1E55597-8FF5-482E-BA72-5107EE949B8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Practice Session 1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08DCBB8-88CB-43CB-8903-322742CC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5368926"/>
            <a:ext cx="90678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Document prepared by UHV Team (uhv.or.in) and adopted by AICTE NCC-IP Sub-committee for Mentor Manual and related Materials for UHV-I</a:t>
            </a:r>
          </a:p>
          <a:p>
            <a:pPr algn="ctr">
              <a:lnSpc>
                <a:spcPct val="107000"/>
              </a:lnSpc>
            </a:pPr>
            <a:r>
              <a:rPr lang="en-IN" altLang="en-US">
                <a:solidFill>
                  <a:srgbClr val="FFFF00"/>
                </a:solidFill>
                <a:ea typeface="Cambria" panose="02040503050406030204" pitchFamily="18" charset="0"/>
                <a:cs typeface="Mangal" panose="00000400000000000000" pitchFamily="2"/>
              </a:rPr>
              <a:t>Suggestions for improvement are welcome</a:t>
            </a:r>
            <a:endParaRPr lang="en-US" altLang="en-US" sz="320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algn="ctr"/>
            <a:r>
              <a:rPr lang="en-IN" altLang="en-US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33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648C7A8-C1F6-488F-9222-1FFF0F12B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Aspirations and Concerns</a:t>
            </a:r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051BF-8179-42AF-8093-B3017491CC6F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14350"/>
          <a:ext cx="9144000" cy="6039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681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en-US" sz="2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Achievements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16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well in college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 first in my class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Tension, peer pressure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43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Happiness in the family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Anger, not much time for family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010474A-586F-435C-A29B-3EC147D2FE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Effort</a:t>
            </a:r>
            <a:endParaRPr lang="en-GB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03C6B2F-9B4B-45DC-BBE1-038DEAC8E06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 typeface="Symbol" pitchFamily="18" charset="2"/>
              <a:buNone/>
              <a:defRPr/>
            </a:pPr>
            <a:r>
              <a:rPr lang="en-IN"/>
              <a:t>We are all making tremendous effort! </a:t>
            </a:r>
          </a:p>
          <a:p>
            <a:pPr>
              <a:buFont typeface="Symbol" pitchFamily="18" charset="2"/>
              <a:buNone/>
              <a:defRPr/>
            </a:pPr>
            <a:endParaRPr lang="en-IN"/>
          </a:p>
          <a:p>
            <a:pPr>
              <a:buFont typeface="Symbol" pitchFamily="18" charset="2"/>
              <a:buNone/>
              <a:defRPr/>
            </a:pPr>
            <a:r>
              <a:rPr lang="en-IN"/>
              <a:t>Is the effort (</a:t>
            </a:r>
            <a:r>
              <a:rPr lang="hi-IN"/>
              <a:t>प्रयास)</a:t>
            </a:r>
            <a:r>
              <a:rPr lang="en-IN"/>
              <a:t> that you are making: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b="1">
                <a:solidFill>
                  <a:srgbClr val="1E00AA"/>
                </a:solidFill>
              </a:rPr>
              <a:t>To fulfil your aspirations</a:t>
            </a:r>
            <a:r>
              <a:rPr lang="hi-IN" b="1">
                <a:solidFill>
                  <a:srgbClr val="1E00AA"/>
                </a:solidFill>
              </a:rPr>
              <a:t> (चाहना)</a:t>
            </a:r>
            <a:r>
              <a:rPr lang="en-IN" b="1">
                <a:solidFill>
                  <a:srgbClr val="1E00AA"/>
                </a:solidFill>
              </a:rPr>
              <a:t>?</a:t>
            </a:r>
          </a:p>
          <a:p>
            <a:pPr marL="228600" lvl="1" indent="0">
              <a:buNone/>
              <a:defRPr/>
            </a:pPr>
            <a:r>
              <a:rPr lang="en-IN" b="1">
                <a:solidFill>
                  <a:srgbClr val="1E00AA"/>
                </a:solidFill>
              </a:rPr>
              <a:t>		</a:t>
            </a:r>
            <a:r>
              <a:rPr lang="en-IN"/>
              <a:t>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b="1">
                <a:solidFill>
                  <a:srgbClr val="1E00AA"/>
                </a:solidFill>
              </a:rPr>
              <a:t>To resolve your concerns</a:t>
            </a:r>
            <a:r>
              <a:rPr lang="hi-IN" b="1">
                <a:solidFill>
                  <a:srgbClr val="1E00AA"/>
                </a:solidFill>
              </a:rPr>
              <a:t> (चिंता)</a:t>
            </a:r>
            <a:r>
              <a:rPr lang="en-IN" b="1">
                <a:solidFill>
                  <a:srgbClr val="1E00AA"/>
                </a:solidFill>
              </a:rPr>
              <a:t>,confusions</a:t>
            </a:r>
            <a:r>
              <a:rPr lang="hi-IN" b="1">
                <a:solidFill>
                  <a:srgbClr val="1E00AA"/>
                </a:solidFill>
              </a:rPr>
              <a:t> (भ्रम)</a:t>
            </a:r>
            <a:r>
              <a:rPr lang="en-IN" b="1">
                <a:solidFill>
                  <a:srgbClr val="1E00AA"/>
                </a:solidFill>
              </a:rPr>
              <a:t> and questions</a:t>
            </a:r>
            <a:r>
              <a:rPr lang="hi-IN" b="1">
                <a:solidFill>
                  <a:srgbClr val="1E00AA"/>
                </a:solidFill>
              </a:rPr>
              <a:t> (जिज्ञासा)</a:t>
            </a:r>
            <a:r>
              <a:rPr lang="en-IN" b="1">
                <a:solidFill>
                  <a:srgbClr val="1E00AA"/>
                </a:solidFill>
              </a:rPr>
              <a:t>?</a:t>
            </a:r>
          </a:p>
          <a:p>
            <a:pPr marL="228600" lvl="1" indent="0">
              <a:buNone/>
              <a:defRPr/>
            </a:pPr>
            <a:r>
              <a:rPr lang="en-IN"/>
              <a:t>		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b="1">
                <a:solidFill>
                  <a:srgbClr val="FF0000"/>
                </a:solidFill>
              </a:rPr>
              <a:t>For something else?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Make a list of all the effort that you are making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Note down why you are making that effort 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(to fulfil your aspirations or to resolve your concerns or for something else)</a:t>
            </a:r>
          </a:p>
          <a:p>
            <a:pPr>
              <a:buFont typeface="Symbol" pitchFamily="18" charset="2"/>
              <a:buNone/>
              <a:defRPr/>
            </a:pPr>
            <a:endParaRPr lang="en-IN" altLang="en-US">
              <a:solidFill>
                <a:schemeClr val="bg1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lang="en-IN" altLang="en-US" b="1"/>
              <a:t>For example: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I am studying hard… so that I do well in class… and get a good job… so that…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I do what my mother wants… to express my respect to her… so that…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I am saving my pocket money… to buy a mobile for my brother… so that…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We will explore this further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9ADB5-DE72-4F25-9339-45880909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04" y="5254664"/>
            <a:ext cx="1166801" cy="129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7">
            <a:extLst>
              <a:ext uri="{FF2B5EF4-FFF2-40B4-BE49-F238E27FC236}">
                <a16:creationId xmlns:a16="http://schemas.microsoft.com/office/drawing/2014/main" id="{776376DB-6957-4CA7-9634-34EF76DF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7463"/>
            <a:ext cx="2805112" cy="14462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Present Effort</a:t>
            </a:r>
          </a:p>
          <a:p>
            <a:pPr algn="ctr"/>
            <a:r>
              <a:rPr lang="en-IN" altLang="en-US" sz="2200" b="1">
                <a:solidFill>
                  <a:srgbClr val="CC6600"/>
                </a:solidFill>
              </a:rPr>
              <a:t>(thinking, doing something)</a:t>
            </a:r>
          </a:p>
          <a:p>
            <a:pPr algn="ctr"/>
            <a:endParaRPr lang="en-US" altLang="en-US" sz="2200" b="1"/>
          </a:p>
        </p:txBody>
      </p:sp>
      <p:sp>
        <p:nvSpPr>
          <p:cNvPr id="16388" name="TextBox 37">
            <a:extLst>
              <a:ext uri="{FF2B5EF4-FFF2-40B4-BE49-F238E27FC236}">
                <a16:creationId xmlns:a16="http://schemas.microsoft.com/office/drawing/2014/main" id="{BB95A678-4435-44A0-9FD3-8EA93C05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0"/>
            <a:ext cx="2957513" cy="1600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</a:t>
            </a:r>
            <a:r>
              <a:rPr lang="en-IN" altLang="en-US" sz="3200" b="1"/>
              <a:t>become </a:t>
            </a:r>
            <a:r>
              <a:rPr lang="en-IN" altLang="en-US" sz="2200" b="1"/>
              <a:t>something</a:t>
            </a:r>
          </a:p>
          <a:p>
            <a:pPr algn="ctr"/>
            <a:endParaRPr lang="en-US" altLang="en-US" sz="2200" b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FD49E3-838E-4273-92FB-A203863B9F38}"/>
              </a:ext>
            </a:extLst>
          </p:cNvPr>
          <p:cNvGraphicFramePr>
            <a:graphicFrameLocks noGrp="1"/>
          </p:cNvGraphicFramePr>
          <p:nvPr/>
        </p:nvGraphicFramePr>
        <p:xfrm>
          <a:off x="1614488" y="1787526"/>
          <a:ext cx="8977312" cy="476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53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38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Internship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38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38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Attending Coaching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IAS Officer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353">
                <a:tc>
                  <a:txBody>
                    <a:bodyPr/>
                    <a:lstStyle/>
                    <a:p>
                      <a:pPr algn="ctr"/>
                      <a:r>
                        <a:rPr lang="en-IN" sz="2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Doing </a:t>
                      </a:r>
                      <a:r>
                        <a:rPr lang="en-IN" sz="22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Articleship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Lawyer/CA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2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 MBA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Businessman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38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Scientist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38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Painting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1" marB="4572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04F4303B-DE9F-4E17-8931-86B92315DD02}"/>
              </a:ext>
            </a:extLst>
          </p:cNvPr>
          <p:cNvSpPr/>
          <p:nvPr/>
        </p:nvSpPr>
        <p:spPr>
          <a:xfrm>
            <a:off x="5181600" y="398463"/>
            <a:ext cx="1981200" cy="381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6419" name="TextBox 3">
            <a:extLst>
              <a:ext uri="{FF2B5EF4-FFF2-40B4-BE49-F238E27FC236}">
                <a16:creationId xmlns:a16="http://schemas.microsoft.com/office/drawing/2014/main" id="{DD012A82-2A19-45E6-A8D6-402EC01F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4" y="15875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420" name="TextBox 9">
            <a:extLst>
              <a:ext uri="{FF2B5EF4-FFF2-40B4-BE49-F238E27FC236}">
                <a16:creationId xmlns:a16="http://schemas.microsoft.com/office/drawing/2014/main" id="{D17E3133-AE03-4870-BA45-B6831BDE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582613"/>
            <a:ext cx="2063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 you are </a:t>
            </a:r>
          </a:p>
          <a:p>
            <a:pPr algn="ctr"/>
            <a:r>
              <a:rPr lang="en-IN" altLang="en-US"/>
              <a:t>making this effort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7">
            <a:extLst>
              <a:ext uri="{FF2B5EF4-FFF2-40B4-BE49-F238E27FC236}">
                <a16:creationId xmlns:a16="http://schemas.microsoft.com/office/drawing/2014/main" id="{CF909EDF-D928-4F65-92F6-B90D9DD3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7463"/>
            <a:ext cx="2805112" cy="14462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Present Effort</a:t>
            </a:r>
          </a:p>
          <a:p>
            <a:pPr algn="ctr"/>
            <a:r>
              <a:rPr lang="en-IN" altLang="en-US" sz="2200" b="1">
                <a:solidFill>
                  <a:srgbClr val="CC6600"/>
                </a:solidFill>
              </a:rPr>
              <a:t>(thinking, doing something)</a:t>
            </a:r>
          </a:p>
          <a:p>
            <a:pPr algn="ctr"/>
            <a:endParaRPr lang="en-US" altLang="en-US" sz="2200" b="1"/>
          </a:p>
        </p:txBody>
      </p:sp>
      <p:sp>
        <p:nvSpPr>
          <p:cNvPr id="17412" name="TextBox 37">
            <a:extLst>
              <a:ext uri="{FF2B5EF4-FFF2-40B4-BE49-F238E27FC236}">
                <a16:creationId xmlns:a16="http://schemas.microsoft.com/office/drawing/2014/main" id="{24A56BBB-B757-40B4-A7B2-DF1431407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0"/>
            <a:ext cx="2957513" cy="1600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Expect to </a:t>
            </a:r>
            <a:r>
              <a:rPr lang="en-IN" altLang="en-US" sz="3200" b="1"/>
              <a:t>become </a:t>
            </a:r>
            <a:r>
              <a:rPr lang="en-IN" altLang="en-US" sz="2200" b="1"/>
              <a:t>something</a:t>
            </a:r>
          </a:p>
          <a:p>
            <a:pPr algn="ctr"/>
            <a:endParaRPr lang="en-US" altLang="en-US" sz="2200" b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E2DA57-84B6-4400-BF49-ED962F2AD2B5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54175"/>
          <a:ext cx="9144000" cy="523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9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89"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60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/>
                      <a:endParaRPr lang="en-US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5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5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52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16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435"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4" marB="4572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B7910215-A414-412F-BF2D-5226EB2747CC}"/>
              </a:ext>
            </a:extLst>
          </p:cNvPr>
          <p:cNvSpPr/>
          <p:nvPr/>
        </p:nvSpPr>
        <p:spPr>
          <a:xfrm>
            <a:off x="5181600" y="398463"/>
            <a:ext cx="1981200" cy="3810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452" name="TextBox 3">
            <a:extLst>
              <a:ext uri="{FF2B5EF4-FFF2-40B4-BE49-F238E27FC236}">
                <a16:creationId xmlns:a16="http://schemas.microsoft.com/office/drawing/2014/main" id="{EAD08A2A-8796-438D-AF65-80BC887C9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4" y="15875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453" name="TextBox 9">
            <a:extLst>
              <a:ext uri="{FF2B5EF4-FFF2-40B4-BE49-F238E27FC236}">
                <a16:creationId xmlns:a16="http://schemas.microsoft.com/office/drawing/2014/main" id="{BB7290CA-C4D0-465B-A2A7-1B11DF670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582613"/>
            <a:ext cx="2063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IN" altLang="en-US"/>
              <a:t>why you are </a:t>
            </a:r>
          </a:p>
          <a:p>
            <a:pPr algn="ctr"/>
            <a:r>
              <a:rPr lang="en-IN" altLang="en-US"/>
              <a:t>making this effort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1397</Words>
  <Application>Microsoft Office PowerPoint</Application>
  <PresentationFormat>Widescreen</PresentationFormat>
  <Paragraphs>320</Paragraphs>
  <Slides>21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UHV Theme 2022</vt:lpstr>
      <vt:lpstr>Practice Session 1 Exploring our Aspirations and Concerns</vt:lpstr>
      <vt:lpstr>PowerPoint Presentation</vt:lpstr>
      <vt:lpstr>Interaction Before Main Session</vt:lpstr>
      <vt:lpstr>Aspirations and Concerns</vt:lpstr>
      <vt:lpstr>Practice Session 1 Exploring our Aspirations and Concerns</vt:lpstr>
      <vt:lpstr>Aspirations and Concerns</vt:lpstr>
      <vt:lpstr>Effort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without Clarity of Basic Aspiration</vt:lpstr>
      <vt:lpstr>Life with Clarity of Basic Aspiration (Goal)</vt:lpstr>
      <vt:lpstr>Many Paths or only One?</vt:lpstr>
      <vt:lpstr>PowerPoint Presentation</vt:lpstr>
      <vt:lpstr>Home Assignment    </vt:lpstr>
      <vt:lpstr>Home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2024-06-08T12:57:58Z</dcterms:modified>
</cp:coreProperties>
</file>